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it-IT" sz="1800" b="0" strike="noStrike" spc="-1">
                <a:solidFill>
                  <a:srgbClr val="000000"/>
                </a:solidFill>
                <a:latin typeface="Arial"/>
              </a:rPr>
              <a:t>Fai clic per spostare la diapositiva</a:t>
            </a:r>
          </a:p>
        </p:txBody>
      </p:sp>
      <p:sp>
        <p:nvSpPr>
          <p:cNvPr id="11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Arial"/>
              </a:rPr>
              <a:t>Fai clic per modificare il formato delle note</a:t>
            </a:r>
          </a:p>
        </p:txBody>
      </p:sp>
      <p:sp>
        <p:nvSpPr>
          <p:cNvPr id="11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&lt;intestazione&gt;</a:t>
            </a:r>
          </a:p>
        </p:txBody>
      </p:sp>
      <p:sp>
        <p:nvSpPr>
          <p:cNvPr id="112"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&lt;data/ora&gt;</a:t>
            </a:r>
          </a:p>
        </p:txBody>
      </p:sp>
      <p:sp>
        <p:nvSpPr>
          <p:cNvPr id="113"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&lt;piè di pagina&gt;</a:t>
            </a:r>
          </a:p>
        </p:txBody>
      </p:sp>
      <p:sp>
        <p:nvSpPr>
          <p:cNvPr id="114"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413C8AC3-F261-4A62-A0E1-62C577BC7BDF}"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685800" y="1143000"/>
            <a:ext cx="5486400" cy="3086100"/>
          </a:xfrm>
          <a:prstGeom prst="rect">
            <a:avLst/>
          </a:prstGeom>
          <a:ln w="0">
            <a:noFill/>
          </a:ln>
        </p:spPr>
      </p:sp>
      <p:sp>
        <p:nvSpPr>
          <p:cNvPr id="17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76"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31E5F49-EEC2-475E-A1C1-DBD7E059F7E1}" type="slidenum">
              <a:rPr lang="fr-FR" sz="1200" b="0" strike="noStrike" spc="-1">
                <a:solidFill>
                  <a:srgbClr val="000000"/>
                </a:solidFill>
                <a:latin typeface="Times New Roman"/>
                <a:ea typeface="+mn-ea"/>
              </a:rPr>
              <a:t>1</a:t>
            </a:fld>
            <a:endParaRPr lang="fr-FR" sz="12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685800" y="1143000"/>
            <a:ext cx="5486400" cy="3086100"/>
          </a:xfrm>
          <a:prstGeom prst="rect">
            <a:avLst/>
          </a:prstGeom>
          <a:ln w="0">
            <a:noFill/>
          </a:ln>
        </p:spPr>
      </p:sp>
      <p:sp>
        <p:nvSpPr>
          <p:cNvPr id="17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79"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7257A61-5E6D-4683-8C1F-C86D28B53368}" type="slidenum">
              <a:rPr lang="fr-FR" sz="1200" b="0" strike="noStrike" spc="-1">
                <a:solidFill>
                  <a:srgbClr val="000000"/>
                </a:solidFill>
                <a:latin typeface="Times New Roman"/>
                <a:ea typeface="+mn-ea"/>
              </a:rPr>
              <a:t>2</a:t>
            </a:fld>
            <a:endParaRPr lang="fr-FR" sz="12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noRot="1" noChangeAspect="1"/>
          </p:cNvSpPr>
          <p:nvPr>
            <p:ph type="sldImg"/>
          </p:nvPr>
        </p:nvSpPr>
        <p:spPr>
          <a:xfrm>
            <a:off x="685800" y="1143000"/>
            <a:ext cx="5486400" cy="3086100"/>
          </a:xfrm>
          <a:prstGeom prst="rect">
            <a:avLst/>
          </a:prstGeom>
          <a:ln w="0">
            <a:noFill/>
          </a:ln>
        </p:spPr>
      </p:sp>
      <p:sp>
        <p:nvSpPr>
          <p:cNvPr id="181"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82"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B118216-1872-435F-9983-08BB15F04055}" type="slidenum">
              <a:rPr lang="fr-FR" sz="1200" b="0" strike="noStrike" spc="-1">
                <a:solidFill>
                  <a:srgbClr val="000000"/>
                </a:solidFill>
                <a:latin typeface="Times New Roman"/>
                <a:ea typeface="+mn-ea"/>
              </a:rPr>
              <a:t>3</a:t>
            </a:fld>
            <a:endParaRPr lang="fr-FR" sz="12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a:ln w="0">
            <a:noFill/>
          </a:ln>
        </p:spPr>
      </p:sp>
      <p:sp>
        <p:nvSpPr>
          <p:cNvPr id="184"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85"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5770CBA-48C4-4A8A-9C63-431A7D49F236}" type="slidenum">
              <a:rPr lang="fr-FR" sz="1200" b="0" strike="noStrike" spc="-1">
                <a:solidFill>
                  <a:srgbClr val="000000"/>
                </a:solidFill>
                <a:latin typeface="Times New Roman"/>
                <a:ea typeface="+mn-ea"/>
              </a:rPr>
              <a:t>4</a:t>
            </a:fld>
            <a:endParaRPr lang="fr-FR" sz="12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685800" y="1143000"/>
            <a:ext cx="5486400" cy="3086100"/>
          </a:xfrm>
          <a:prstGeom prst="rect">
            <a:avLst/>
          </a:prstGeom>
          <a:ln w="0">
            <a:noFill/>
          </a:ln>
        </p:spPr>
      </p:sp>
      <p:sp>
        <p:nvSpPr>
          <p:cNvPr id="18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88"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4FB68E5-EC64-4BCB-B351-F6E123BD426F}" type="slidenum">
              <a:rPr lang="fr-FR" sz="1200" b="0" strike="noStrike" spc="-1">
                <a:solidFill>
                  <a:srgbClr val="000000"/>
                </a:solidFill>
                <a:latin typeface="Times New Roman"/>
                <a:ea typeface="+mn-ea"/>
              </a:rPr>
              <a:t>5</a:t>
            </a:fld>
            <a:endParaRPr lang="fr-FR" sz="1200" b="0" strike="noStrike" spc="-1">
              <a:solidFill>
                <a:srgbClr val="000000"/>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685800" y="1143000"/>
            <a:ext cx="5486400" cy="3086100"/>
          </a:xfrm>
          <a:prstGeom prst="rect">
            <a:avLst/>
          </a:prstGeom>
          <a:ln w="0">
            <a:noFill/>
          </a:ln>
        </p:spPr>
      </p:sp>
      <p:sp>
        <p:nvSpPr>
          <p:cNvPr id="19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91"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CE8612E-867D-411C-B296-11E88D227F36}" type="slidenum">
              <a:rPr lang="fr-FR" sz="1200" b="0" strike="noStrike" spc="-1">
                <a:solidFill>
                  <a:srgbClr val="000000"/>
                </a:solidFill>
                <a:latin typeface="Times New Roman"/>
                <a:ea typeface="+mn-ea"/>
              </a:rPr>
              <a:t>6</a:t>
            </a:fld>
            <a:endParaRPr lang="fr-FR" sz="12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685800" y="1143000"/>
            <a:ext cx="5486400" cy="3086100"/>
          </a:xfrm>
          <a:prstGeom prst="rect">
            <a:avLst/>
          </a:prstGeom>
          <a:ln w="0">
            <a:noFill/>
          </a:ln>
        </p:spPr>
      </p:sp>
      <p:sp>
        <p:nvSpPr>
          <p:cNvPr id="19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94"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C7B80BB-F66D-4D91-BBD6-6E58DB1023E6}" type="slidenum">
              <a:rPr lang="fr-FR" sz="1200" b="0" strike="noStrike" spc="-1">
                <a:solidFill>
                  <a:srgbClr val="000000"/>
                </a:solidFill>
                <a:latin typeface="Times New Roman"/>
                <a:ea typeface="+mn-ea"/>
              </a:rPr>
              <a:t>7</a:t>
            </a:fld>
            <a:endParaRPr lang="fr-FR" sz="1200" b="0" strike="noStrike" spc="-1">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685800" y="1143000"/>
            <a:ext cx="5486400" cy="3086100"/>
          </a:xfrm>
          <a:prstGeom prst="rect">
            <a:avLst/>
          </a:prstGeom>
          <a:ln w="0">
            <a:noFill/>
          </a:ln>
        </p:spPr>
      </p:sp>
      <p:sp>
        <p:nvSpPr>
          <p:cNvPr id="196"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197"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852E472-855C-43E4-BA1C-E0F350180BE0}" type="slidenum">
              <a:rPr lang="fr-FR" sz="1200" b="0" strike="noStrike" spc="-1">
                <a:solidFill>
                  <a:srgbClr val="000000"/>
                </a:solidFill>
                <a:latin typeface="Times New Roman"/>
                <a:ea typeface="+mn-ea"/>
              </a:rPr>
              <a:t>8</a:t>
            </a:fld>
            <a:endParaRPr lang="fr-FR" sz="1200" b="0" strike="noStrike" spc="-1">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685800" y="1143000"/>
            <a:ext cx="5486040" cy="3085920"/>
          </a:xfrm>
          <a:prstGeom prst="rect">
            <a:avLst/>
          </a:prstGeom>
          <a:ln w="0">
            <a:noFill/>
          </a:ln>
        </p:spPr>
      </p:sp>
      <p:sp>
        <p:nvSpPr>
          <p:cNvPr id="199"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Arial"/>
            </a:endParaRPr>
          </a:p>
        </p:txBody>
      </p:sp>
      <p:sp>
        <p:nvSpPr>
          <p:cNvPr id="200" name="Text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774E27C-5D6E-4F7A-BBB7-833587A95029}" type="slidenum">
              <a:rPr lang="fr-FR" sz="1200" b="0" strike="noStrike" spc="-1">
                <a:solidFill>
                  <a:srgbClr val="000000"/>
                </a:solidFill>
                <a:latin typeface="Times New Roman"/>
                <a:ea typeface="+mn-ea"/>
              </a:rPr>
              <a:t>9</a:t>
            </a:fld>
            <a:endParaRPr lang="fr-FR" sz="12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4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4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4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5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5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7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7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7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7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8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8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2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8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8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8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9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9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9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9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9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9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10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10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2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2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3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3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3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3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4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rial"/>
            </a:endParaRPr>
          </a:p>
        </p:txBody>
      </p:sp>
      <p:sp>
        <p:nvSpPr>
          <p:cNvPr id="4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4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
        <p:nvSpPr>
          <p:cNvPr id="4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 name="Group 1"/>
          <p:cNvGrpSpPr/>
          <p:nvPr/>
        </p:nvGrpSpPr>
        <p:grpSpPr>
          <a:xfrm>
            <a:off x="0" y="-8640"/>
            <a:ext cx="12191400" cy="6866640"/>
            <a:chOff x="0" y="-8640"/>
            <a:chExt cx="12191400" cy="6866640"/>
          </a:xfrm>
        </p:grpSpPr>
        <p:sp>
          <p:nvSpPr>
            <p:cNvPr id="25" name="Line 2"/>
            <p:cNvSpPr/>
            <p:nvPr/>
          </p:nvSpPr>
          <p:spPr>
            <a:xfrm>
              <a:off x="9370800" y="0"/>
              <a:ext cx="1219320" cy="6858000"/>
            </a:xfrm>
            <a:prstGeom prst="line">
              <a:avLst/>
            </a:prstGeom>
            <a:ln w="9360">
              <a:solidFill>
                <a:srgbClr val="FFFFFF">
                  <a:lumMod val="75000"/>
                </a:srgbClr>
              </a:solidFill>
              <a:round/>
            </a:ln>
          </p:spPr>
          <p:style>
            <a:lnRef idx="2">
              <a:schemeClr val="accent1"/>
            </a:lnRef>
            <a:fillRef idx="0">
              <a:schemeClr val="accent1"/>
            </a:fillRef>
            <a:effectRef idx="1">
              <a:schemeClr val="accent1"/>
            </a:effectRef>
            <a:fontRef idx="minor"/>
          </p:style>
          <p:txBody>
            <a:bodyPr lIns="90000" tIns="45000" rIns="90000" bIns="45000" anchor="t" anchorCtr="1">
              <a:noAutofit/>
            </a:bodyPr>
            <a:lstStyle/>
            <a:p>
              <a:endParaRPr lang="fr-FR" sz="1800" b="0" strike="noStrike" spc="-1">
                <a:solidFill>
                  <a:srgbClr val="000000"/>
                </a:solidFill>
                <a:latin typeface="Arial"/>
              </a:endParaRPr>
            </a:p>
          </p:txBody>
        </p:sp>
        <p:sp>
          <p:nvSpPr>
            <p:cNvPr id="2" name="Line 3"/>
            <p:cNvSpPr/>
            <p:nvPr/>
          </p:nvSpPr>
          <p:spPr>
            <a:xfrm flipH="1">
              <a:off x="7425000" y="3681360"/>
              <a:ext cx="4763520" cy="3176640"/>
            </a:xfrm>
            <a:prstGeom prst="line">
              <a:avLst/>
            </a:prstGeom>
            <a:ln w="9360">
              <a:solidFill>
                <a:srgbClr val="FFFFFF">
                  <a:lumMod val="85000"/>
                </a:srgbClr>
              </a:solidFill>
              <a:round/>
            </a:ln>
          </p:spPr>
          <p:style>
            <a:lnRef idx="2">
              <a:schemeClr val="accent1"/>
            </a:lnRef>
            <a:fillRef idx="0">
              <a:schemeClr val="accent1"/>
            </a:fillRef>
            <a:effectRef idx="1">
              <a:schemeClr val="accent1"/>
            </a:effectRef>
            <a:fontRef idx="minor"/>
          </p:style>
          <p:txBody>
            <a:bodyPr lIns="90000" tIns="45000" rIns="90000" bIns="45000" anchor="t" anchorCtr="1">
              <a:noAutofit/>
            </a:bodyPr>
            <a:lstStyle/>
            <a:p>
              <a:endParaRPr lang="fr-FR" sz="1800" b="0" strike="noStrike" spc="-1">
                <a:solidFill>
                  <a:srgbClr val="000000"/>
                </a:solidFill>
                <a:latin typeface="Arial"/>
              </a:endParaRPr>
            </a:p>
          </p:txBody>
        </p:sp>
        <p:sp>
          <p:nvSpPr>
            <p:cNvPr id="3" name="CustomShape 4"/>
            <p:cNvSpPr/>
            <p:nvPr/>
          </p:nvSpPr>
          <p:spPr>
            <a:xfrm>
              <a:off x="9181440" y="-8640"/>
              <a:ext cx="3006720" cy="6865920"/>
            </a:xfrm>
            <a:custGeom>
              <a:avLst/>
              <a:gdLst>
                <a:gd name="textAreaLeft" fmla="*/ 0 w 3006720"/>
                <a:gd name="textAreaRight" fmla="*/ 3007080 w 3006720"/>
                <a:gd name="textAreaTop" fmla="*/ 0 h 6865920"/>
                <a:gd name="textAreaBottom" fmla="*/ 6866280 h 686592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4" name="CustomShape 5"/>
            <p:cNvSpPr/>
            <p:nvPr/>
          </p:nvSpPr>
          <p:spPr>
            <a:xfrm>
              <a:off x="9603360" y="-8640"/>
              <a:ext cx="2587680" cy="6865920"/>
            </a:xfrm>
            <a:custGeom>
              <a:avLst/>
              <a:gdLst>
                <a:gd name="textAreaLeft" fmla="*/ 0 w 2587680"/>
                <a:gd name="textAreaRight" fmla="*/ 2588040 w 2587680"/>
                <a:gd name="textAreaTop" fmla="*/ 0 h 6865920"/>
                <a:gd name="textAreaBottom" fmla="*/ 6866280 h 686592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5"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 name="CustomShape 7"/>
            <p:cNvSpPr/>
            <p:nvPr/>
          </p:nvSpPr>
          <p:spPr>
            <a:xfrm>
              <a:off x="9334440" y="-8640"/>
              <a:ext cx="2853720" cy="6865920"/>
            </a:xfrm>
            <a:custGeom>
              <a:avLst/>
              <a:gdLst>
                <a:gd name="textAreaLeft" fmla="*/ 0 w 2853720"/>
                <a:gd name="textAreaRight" fmla="*/ 2854080 w 2853720"/>
                <a:gd name="textAreaTop" fmla="*/ 0 h 6865920"/>
                <a:gd name="textAreaBottom" fmla="*/ 6866280 h 686592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 name="CustomShape 8"/>
            <p:cNvSpPr/>
            <p:nvPr/>
          </p:nvSpPr>
          <p:spPr>
            <a:xfrm>
              <a:off x="10898640" y="-8640"/>
              <a:ext cx="1289520" cy="6865920"/>
            </a:xfrm>
            <a:custGeom>
              <a:avLst/>
              <a:gdLst>
                <a:gd name="textAreaLeft" fmla="*/ 0 w 1289520"/>
                <a:gd name="textAreaRight" fmla="*/ 1289880 w 1289520"/>
                <a:gd name="textAreaTop" fmla="*/ 0 h 6865920"/>
                <a:gd name="textAreaBottom" fmla="*/ 6866280 h 686592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 name="CustomShape 9"/>
            <p:cNvSpPr/>
            <p:nvPr/>
          </p:nvSpPr>
          <p:spPr>
            <a:xfrm>
              <a:off x="10938960" y="-8640"/>
              <a:ext cx="1249200" cy="6865920"/>
            </a:xfrm>
            <a:custGeom>
              <a:avLst/>
              <a:gdLst>
                <a:gd name="textAreaLeft" fmla="*/ 0 w 1249200"/>
                <a:gd name="textAreaRight" fmla="*/ 1249560 w 1249200"/>
                <a:gd name="textAreaTop" fmla="*/ 0 h 6865920"/>
                <a:gd name="textAreaBottom" fmla="*/ 6866280 h 686592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9"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grpSp>
        <p:nvGrpSpPr>
          <p:cNvPr id="11" name="Group 12"/>
          <p:cNvGrpSpPr/>
          <p:nvPr/>
        </p:nvGrpSpPr>
        <p:grpSpPr>
          <a:xfrm>
            <a:off x="720" y="-8640"/>
            <a:ext cx="12190680" cy="6866640"/>
            <a:chOff x="720" y="-8640"/>
            <a:chExt cx="12190680" cy="6866640"/>
          </a:xfrm>
        </p:grpSpPr>
        <p:sp>
          <p:nvSpPr>
            <p:cNvPr id="12" name="Line 13"/>
            <p:cNvSpPr/>
            <p:nvPr/>
          </p:nvSpPr>
          <p:spPr>
            <a:xfrm>
              <a:off x="9370800" y="0"/>
              <a:ext cx="1219320" cy="6858000"/>
            </a:xfrm>
            <a:prstGeom prst="line">
              <a:avLst/>
            </a:prstGeom>
            <a:ln w="9360">
              <a:solidFill>
                <a:srgbClr val="FFFFFF">
                  <a:lumMod val="75000"/>
                </a:srgbClr>
              </a:solidFill>
              <a:round/>
            </a:ln>
          </p:spPr>
          <p:style>
            <a:lnRef idx="2">
              <a:schemeClr val="accent1"/>
            </a:lnRef>
            <a:fillRef idx="0">
              <a:schemeClr val="accent1"/>
            </a:fillRef>
            <a:effectRef idx="1">
              <a:schemeClr val="accent1"/>
            </a:effectRef>
            <a:fontRef idx="minor"/>
          </p:style>
          <p:txBody>
            <a:bodyPr lIns="90000" tIns="45000" rIns="90000" bIns="45000" anchor="t" anchorCtr="1">
              <a:noAutofit/>
            </a:bodyPr>
            <a:lstStyle/>
            <a:p>
              <a:endParaRPr lang="fr-FR" sz="1800" b="0" strike="noStrike" spc="-1">
                <a:solidFill>
                  <a:srgbClr val="000000"/>
                </a:solidFill>
                <a:latin typeface="Arial"/>
              </a:endParaRPr>
            </a:p>
          </p:txBody>
        </p:sp>
        <p:sp>
          <p:nvSpPr>
            <p:cNvPr id="13" name="Line 14"/>
            <p:cNvSpPr/>
            <p:nvPr/>
          </p:nvSpPr>
          <p:spPr>
            <a:xfrm flipH="1">
              <a:off x="7425000" y="3681360"/>
              <a:ext cx="4763520" cy="3176640"/>
            </a:xfrm>
            <a:prstGeom prst="line">
              <a:avLst/>
            </a:prstGeom>
            <a:ln w="9360">
              <a:solidFill>
                <a:srgbClr val="FFFFFF">
                  <a:lumMod val="85000"/>
                </a:srgbClr>
              </a:solidFill>
              <a:round/>
            </a:ln>
          </p:spPr>
          <p:style>
            <a:lnRef idx="2">
              <a:schemeClr val="accent1"/>
            </a:lnRef>
            <a:fillRef idx="0">
              <a:schemeClr val="accent1"/>
            </a:fillRef>
            <a:effectRef idx="1">
              <a:schemeClr val="accent1"/>
            </a:effectRef>
            <a:fontRef idx="minor"/>
          </p:style>
          <p:txBody>
            <a:bodyPr lIns="90000" tIns="45000" rIns="90000" bIns="45000" anchor="t" anchorCtr="1">
              <a:noAutofit/>
            </a:bodyPr>
            <a:lstStyle/>
            <a:p>
              <a:endParaRPr lang="fr-FR" sz="1800" b="0" strike="noStrike" spc="-1">
                <a:solidFill>
                  <a:srgbClr val="000000"/>
                </a:solidFill>
                <a:latin typeface="Arial"/>
              </a:endParaRPr>
            </a:p>
          </p:txBody>
        </p:sp>
        <p:sp>
          <p:nvSpPr>
            <p:cNvPr id="14" name="CustomShape 15"/>
            <p:cNvSpPr/>
            <p:nvPr/>
          </p:nvSpPr>
          <p:spPr>
            <a:xfrm>
              <a:off x="9181440" y="-8640"/>
              <a:ext cx="3006720" cy="6865920"/>
            </a:xfrm>
            <a:custGeom>
              <a:avLst/>
              <a:gdLst>
                <a:gd name="textAreaLeft" fmla="*/ 0 w 3006720"/>
                <a:gd name="textAreaRight" fmla="*/ 3007080 w 3006720"/>
                <a:gd name="textAreaTop" fmla="*/ 0 h 6865920"/>
                <a:gd name="textAreaBottom" fmla="*/ 6866280 h 686592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 name="CustomShape 16"/>
            <p:cNvSpPr/>
            <p:nvPr/>
          </p:nvSpPr>
          <p:spPr>
            <a:xfrm>
              <a:off x="9603360" y="-8640"/>
              <a:ext cx="2587680" cy="6865920"/>
            </a:xfrm>
            <a:custGeom>
              <a:avLst/>
              <a:gdLst>
                <a:gd name="textAreaLeft" fmla="*/ 0 w 2587680"/>
                <a:gd name="textAreaRight" fmla="*/ 2588040 w 2587680"/>
                <a:gd name="textAreaTop" fmla="*/ 0 h 6865920"/>
                <a:gd name="textAreaBottom" fmla="*/ 6866280 h 686592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6" name="CustomShape 17"/>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 name="CustomShape 18"/>
            <p:cNvSpPr/>
            <p:nvPr/>
          </p:nvSpPr>
          <p:spPr>
            <a:xfrm>
              <a:off x="9334440" y="-8640"/>
              <a:ext cx="2853720" cy="6865920"/>
            </a:xfrm>
            <a:custGeom>
              <a:avLst/>
              <a:gdLst>
                <a:gd name="textAreaLeft" fmla="*/ 0 w 2853720"/>
                <a:gd name="textAreaRight" fmla="*/ 2854080 w 2853720"/>
                <a:gd name="textAreaTop" fmla="*/ 0 h 6865920"/>
                <a:gd name="textAreaBottom" fmla="*/ 6866280 h 686592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8" name="CustomShape 19"/>
            <p:cNvSpPr/>
            <p:nvPr/>
          </p:nvSpPr>
          <p:spPr>
            <a:xfrm>
              <a:off x="10898640" y="-8640"/>
              <a:ext cx="1289520" cy="6865920"/>
            </a:xfrm>
            <a:custGeom>
              <a:avLst/>
              <a:gdLst>
                <a:gd name="textAreaLeft" fmla="*/ 0 w 1289520"/>
                <a:gd name="textAreaRight" fmla="*/ 1289880 w 1289520"/>
                <a:gd name="textAreaTop" fmla="*/ 0 h 6865920"/>
                <a:gd name="textAreaBottom" fmla="*/ 6866280 h 686592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9" name="CustomShape 20"/>
            <p:cNvSpPr/>
            <p:nvPr/>
          </p:nvSpPr>
          <p:spPr>
            <a:xfrm>
              <a:off x="10938960" y="-8640"/>
              <a:ext cx="1249200" cy="6865920"/>
            </a:xfrm>
            <a:custGeom>
              <a:avLst/>
              <a:gdLst>
                <a:gd name="textAreaLeft" fmla="*/ 0 w 1249200"/>
                <a:gd name="textAreaRight" fmla="*/ 1249560 w 1249200"/>
                <a:gd name="textAreaTop" fmla="*/ 0 h 6865920"/>
                <a:gd name="textAreaBottom" fmla="*/ 6866280 h 686592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 name="CustomShape 21"/>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1" name="CustomShape 22"/>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2" name="PlaceHolder 1"/>
          <p:cNvSpPr>
            <a:spLocks noGrp="1"/>
          </p:cNvSpPr>
          <p:nvPr>
            <p:ph type="title"/>
          </p:nvPr>
        </p:nvSpPr>
        <p:spPr>
          <a:xfrm>
            <a:off x="1506960" y="2404440"/>
            <a:ext cx="7766280" cy="1645560"/>
          </a:xfrm>
          <a:prstGeom prst="rect">
            <a:avLst/>
          </a:prstGeom>
          <a:noFill/>
          <a:ln w="0">
            <a:noFill/>
          </a:ln>
        </p:spPr>
        <p:txBody>
          <a:bodyPr lIns="0" tIns="0" rIns="0" bIns="0" anchor="ctr">
            <a:noAutofit/>
          </a:bodyPr>
          <a:lstStyle/>
          <a:p>
            <a:pPr indent="0">
              <a:buNone/>
            </a:pPr>
            <a:r>
              <a:rPr lang="it-IT" sz="4400" b="0" strike="noStrike" spc="-1">
                <a:solidFill>
                  <a:srgbClr val="000000"/>
                </a:solidFill>
                <a:latin typeface="Arial"/>
              </a:rPr>
              <a:t>Fai clic per modificare il formato del testo del titolo</a:t>
            </a:r>
          </a:p>
        </p:txBody>
      </p:sp>
      <p:sp>
        <p:nvSpPr>
          <p:cNvPr id="2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rgbClr val="000000"/>
                </a:solidFill>
                <a:latin typeface="Arial"/>
              </a:rPr>
              <a:t>Fai clic per modificare il formato del testo della struttura</a:t>
            </a:r>
          </a:p>
          <a:p>
            <a:pPr marL="864000" lvl="1" indent="-324000">
              <a:lnSpc>
                <a:spcPct val="90000"/>
              </a:lnSpc>
              <a:spcBef>
                <a:spcPts val="1134"/>
              </a:spcBef>
              <a:buClr>
                <a:srgbClr val="000000"/>
              </a:buClr>
              <a:buSzPct val="75000"/>
              <a:buFont typeface="Symbol" charset="2"/>
              <a:buChar char=""/>
            </a:pPr>
            <a:r>
              <a:rPr lang="it-IT" sz="2000" b="0" strike="noStrike" spc="-1">
                <a:solidFill>
                  <a:srgbClr val="000000"/>
                </a:solidFill>
                <a:latin typeface="Arial"/>
              </a:rPr>
              <a:t>Secondo livello struttura</a:t>
            </a:r>
          </a:p>
          <a:p>
            <a:pPr marL="1296000" lvl="2" indent="-288000">
              <a:lnSpc>
                <a:spcPct val="90000"/>
              </a:lnSpc>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lnSpc>
                <a:spcPct val="90000"/>
              </a:lnSpc>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0" name="Group 1"/>
          <p:cNvGrpSpPr/>
          <p:nvPr/>
        </p:nvGrpSpPr>
        <p:grpSpPr>
          <a:xfrm>
            <a:off x="0" y="-8640"/>
            <a:ext cx="12191400" cy="6866640"/>
            <a:chOff x="0" y="-8640"/>
            <a:chExt cx="12191400" cy="6866640"/>
          </a:xfrm>
        </p:grpSpPr>
        <p:sp>
          <p:nvSpPr>
            <p:cNvPr id="61" name="Line 2"/>
            <p:cNvSpPr/>
            <p:nvPr/>
          </p:nvSpPr>
          <p:spPr>
            <a:xfrm>
              <a:off x="9370800" y="0"/>
              <a:ext cx="1219320" cy="6858000"/>
            </a:xfrm>
            <a:prstGeom prst="line">
              <a:avLst/>
            </a:prstGeom>
            <a:ln w="9360">
              <a:solidFill>
                <a:srgbClr val="FFFFFF">
                  <a:lumMod val="75000"/>
                </a:srgbClr>
              </a:solidFill>
              <a:round/>
            </a:ln>
          </p:spPr>
          <p:style>
            <a:lnRef idx="2">
              <a:schemeClr val="accent1"/>
            </a:lnRef>
            <a:fillRef idx="0">
              <a:schemeClr val="accent1"/>
            </a:fillRef>
            <a:effectRef idx="1">
              <a:schemeClr val="accent1"/>
            </a:effectRef>
            <a:fontRef idx="minor"/>
          </p:style>
          <p:txBody>
            <a:bodyPr lIns="90000" tIns="45000" rIns="90000" bIns="45000" anchor="t" anchorCtr="1">
              <a:noAutofit/>
            </a:bodyPr>
            <a:lstStyle/>
            <a:p>
              <a:endParaRPr lang="fr-FR" sz="1800" b="0" strike="noStrike" spc="-1">
                <a:solidFill>
                  <a:srgbClr val="000000"/>
                </a:solidFill>
                <a:latin typeface="Arial"/>
              </a:endParaRPr>
            </a:p>
          </p:txBody>
        </p:sp>
        <p:sp>
          <p:nvSpPr>
            <p:cNvPr id="62" name="Line 3"/>
            <p:cNvSpPr/>
            <p:nvPr/>
          </p:nvSpPr>
          <p:spPr>
            <a:xfrm flipH="1">
              <a:off x="7425000" y="3681360"/>
              <a:ext cx="4763520" cy="3176640"/>
            </a:xfrm>
            <a:prstGeom prst="line">
              <a:avLst/>
            </a:prstGeom>
            <a:ln w="9360">
              <a:solidFill>
                <a:srgbClr val="FFFFFF">
                  <a:lumMod val="85000"/>
                </a:srgbClr>
              </a:solidFill>
              <a:round/>
            </a:ln>
          </p:spPr>
          <p:style>
            <a:lnRef idx="2">
              <a:schemeClr val="accent1"/>
            </a:lnRef>
            <a:fillRef idx="0">
              <a:schemeClr val="accent1"/>
            </a:fillRef>
            <a:effectRef idx="1">
              <a:schemeClr val="accent1"/>
            </a:effectRef>
            <a:fontRef idx="minor"/>
          </p:style>
          <p:txBody>
            <a:bodyPr lIns="90000" tIns="45000" rIns="90000" bIns="45000" anchor="t" anchorCtr="1">
              <a:noAutofit/>
            </a:bodyPr>
            <a:lstStyle/>
            <a:p>
              <a:endParaRPr lang="fr-FR" sz="1800" b="0" strike="noStrike" spc="-1">
                <a:solidFill>
                  <a:srgbClr val="000000"/>
                </a:solidFill>
                <a:latin typeface="Arial"/>
              </a:endParaRPr>
            </a:p>
          </p:txBody>
        </p:sp>
        <p:sp>
          <p:nvSpPr>
            <p:cNvPr id="63" name="CustomShape 4"/>
            <p:cNvSpPr/>
            <p:nvPr/>
          </p:nvSpPr>
          <p:spPr>
            <a:xfrm>
              <a:off x="9181440" y="-8640"/>
              <a:ext cx="3006720" cy="6865920"/>
            </a:xfrm>
            <a:custGeom>
              <a:avLst/>
              <a:gdLst>
                <a:gd name="textAreaLeft" fmla="*/ 0 w 3006720"/>
                <a:gd name="textAreaRight" fmla="*/ 3007080 w 3006720"/>
                <a:gd name="textAreaTop" fmla="*/ 0 h 6865920"/>
                <a:gd name="textAreaBottom" fmla="*/ 6866280 h 686592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4" name="CustomShape 5"/>
            <p:cNvSpPr/>
            <p:nvPr/>
          </p:nvSpPr>
          <p:spPr>
            <a:xfrm>
              <a:off x="9603360" y="-8640"/>
              <a:ext cx="2587680" cy="6865920"/>
            </a:xfrm>
            <a:custGeom>
              <a:avLst/>
              <a:gdLst>
                <a:gd name="textAreaLeft" fmla="*/ 0 w 2587680"/>
                <a:gd name="textAreaRight" fmla="*/ 2588040 w 2587680"/>
                <a:gd name="textAreaTop" fmla="*/ 0 h 6865920"/>
                <a:gd name="textAreaBottom" fmla="*/ 6866280 h 686592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5"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6" name="CustomShape 7"/>
            <p:cNvSpPr/>
            <p:nvPr/>
          </p:nvSpPr>
          <p:spPr>
            <a:xfrm>
              <a:off x="9334440" y="-8640"/>
              <a:ext cx="2853720" cy="6865920"/>
            </a:xfrm>
            <a:custGeom>
              <a:avLst/>
              <a:gdLst>
                <a:gd name="textAreaLeft" fmla="*/ 0 w 2853720"/>
                <a:gd name="textAreaRight" fmla="*/ 2854080 w 2853720"/>
                <a:gd name="textAreaTop" fmla="*/ 0 h 6865920"/>
                <a:gd name="textAreaBottom" fmla="*/ 6866280 h 686592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7" name="CustomShape 8"/>
            <p:cNvSpPr/>
            <p:nvPr/>
          </p:nvSpPr>
          <p:spPr>
            <a:xfrm>
              <a:off x="10898640" y="-8640"/>
              <a:ext cx="1289520" cy="6865920"/>
            </a:xfrm>
            <a:custGeom>
              <a:avLst/>
              <a:gdLst>
                <a:gd name="textAreaLeft" fmla="*/ 0 w 1289520"/>
                <a:gd name="textAreaRight" fmla="*/ 1289880 w 1289520"/>
                <a:gd name="textAreaTop" fmla="*/ 0 h 6865920"/>
                <a:gd name="textAreaBottom" fmla="*/ 6866280 h 686592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8" name="CustomShape 9"/>
            <p:cNvSpPr/>
            <p:nvPr/>
          </p:nvSpPr>
          <p:spPr>
            <a:xfrm>
              <a:off x="10938960" y="-8640"/>
              <a:ext cx="1249200" cy="6865920"/>
            </a:xfrm>
            <a:custGeom>
              <a:avLst/>
              <a:gdLst>
                <a:gd name="textAreaLeft" fmla="*/ 0 w 1249200"/>
                <a:gd name="textAreaRight" fmla="*/ 1249560 w 1249200"/>
                <a:gd name="textAreaTop" fmla="*/ 0 h 6865920"/>
                <a:gd name="textAreaBottom" fmla="*/ 6866280 h 686592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9"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0"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7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rgbClr val="000000"/>
                </a:solidFill>
                <a:latin typeface="Arial"/>
              </a:rPr>
              <a:t>Fai clic per modificare il formato del testo della struttura</a:t>
            </a:r>
          </a:p>
          <a:p>
            <a:pPr marL="864000" lvl="1" indent="-324000">
              <a:lnSpc>
                <a:spcPct val="90000"/>
              </a:lnSpc>
              <a:spcBef>
                <a:spcPts val="1134"/>
              </a:spcBef>
              <a:buClr>
                <a:srgbClr val="000000"/>
              </a:buClr>
              <a:buSzPct val="75000"/>
              <a:buFont typeface="Symbol" charset="2"/>
              <a:buChar char=""/>
            </a:pPr>
            <a:r>
              <a:rPr lang="it-IT" sz="2000" b="0" strike="noStrike" spc="-1">
                <a:solidFill>
                  <a:srgbClr val="000000"/>
                </a:solidFill>
                <a:latin typeface="Arial"/>
              </a:rPr>
              <a:t>Secondo livello struttura</a:t>
            </a:r>
          </a:p>
          <a:p>
            <a:pPr marL="1296000" lvl="2" indent="-288000">
              <a:lnSpc>
                <a:spcPct val="90000"/>
              </a:lnSpc>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lnSpc>
                <a:spcPct val="90000"/>
              </a:lnSpc>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uppo 2"/>
          <p:cNvGrpSpPr/>
          <p:nvPr/>
        </p:nvGrpSpPr>
        <p:grpSpPr>
          <a:xfrm>
            <a:off x="999720" y="136440"/>
            <a:ext cx="8305200" cy="3617280"/>
            <a:chOff x="999720" y="136440"/>
            <a:chExt cx="8305200" cy="3617280"/>
          </a:xfrm>
        </p:grpSpPr>
        <p:pic>
          <p:nvPicPr>
            <p:cNvPr id="116" name="Immagine 15"/>
            <p:cNvPicPr/>
            <p:nvPr/>
          </p:nvPicPr>
          <p:blipFill>
            <a:blip r:embed="rId3"/>
            <a:stretch/>
          </p:blipFill>
          <p:spPr>
            <a:xfrm>
              <a:off x="8050680" y="136440"/>
              <a:ext cx="1254240" cy="627480"/>
            </a:xfrm>
            <a:prstGeom prst="rect">
              <a:avLst/>
            </a:prstGeom>
            <a:ln w="0">
              <a:noFill/>
            </a:ln>
          </p:spPr>
        </p:pic>
        <p:grpSp>
          <p:nvGrpSpPr>
            <p:cNvPr id="117" name="Gruppo 1"/>
            <p:cNvGrpSpPr/>
            <p:nvPr/>
          </p:nvGrpSpPr>
          <p:grpSpPr>
            <a:xfrm>
              <a:off x="999720" y="229680"/>
              <a:ext cx="7023240" cy="3524040"/>
              <a:chOff x="999720" y="229680"/>
              <a:chExt cx="7023240" cy="3524040"/>
            </a:xfrm>
          </p:grpSpPr>
          <p:sp>
            <p:nvSpPr>
              <p:cNvPr id="118" name="CustomShape 3"/>
              <p:cNvSpPr/>
              <p:nvPr/>
            </p:nvSpPr>
            <p:spPr>
              <a:xfrm>
                <a:off x="2856960" y="3084840"/>
                <a:ext cx="4340520" cy="66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1800" b="0" i="1" strike="noStrike" spc="-1">
                    <a:solidFill>
                      <a:srgbClr val="000000"/>
                    </a:solidFill>
                    <a:latin typeface="Trebuchet MS"/>
                    <a:ea typeface="DejaVu Sans"/>
                  </a:rPr>
                  <a:t>Jesr Méditerranéen de la filière ovine</a:t>
                </a:r>
                <a:endParaRPr lang="fr-FR" sz="1800" b="0" strike="noStrike" spc="-1">
                  <a:solidFill>
                    <a:srgbClr val="000000"/>
                  </a:solidFill>
                  <a:latin typeface="Arial"/>
                </a:endParaRPr>
              </a:p>
              <a:p>
                <a:pPr algn="ctr">
                  <a:lnSpc>
                    <a:spcPct val="100000"/>
                  </a:lnSpc>
                </a:pPr>
                <a:r>
                  <a:rPr lang="fr-FR" sz="400" b="0" strike="noStrike" spc="-1">
                    <a:solidFill>
                      <a:srgbClr val="000000"/>
                    </a:solidFill>
                    <a:latin typeface="Arial"/>
                    <a:ea typeface="DejaVu Sans"/>
                  </a:rPr>
                  <a:t> </a:t>
                </a:r>
                <a:endParaRPr lang="fr-FR" sz="400" b="0" strike="noStrike" spc="-1">
                  <a:solidFill>
                    <a:srgbClr val="000000"/>
                  </a:solidFill>
                  <a:latin typeface="Arial"/>
                </a:endParaRPr>
              </a:p>
              <a:p>
                <a:pPr algn="ctr">
                  <a:lnSpc>
                    <a:spcPct val="100000"/>
                  </a:lnSpc>
                </a:pPr>
                <a:r>
                  <a:rPr lang="fr-FR" sz="1000" b="1" i="1" strike="noStrike" spc="-1">
                    <a:solidFill>
                      <a:srgbClr val="000000"/>
                    </a:solidFill>
                    <a:latin typeface="Trebuchet MS"/>
                    <a:ea typeface="DejaVu Sans"/>
                  </a:rPr>
                  <a:t>Réf. n° IS_1.2_080</a:t>
                </a:r>
                <a:r>
                  <a:rPr lang="fr-FR" sz="1000" b="0" i="1" strike="noStrike" spc="-1">
                    <a:solidFill>
                      <a:srgbClr val="000000"/>
                    </a:solidFill>
                    <a:latin typeface="Trebuchet MS"/>
                    <a:ea typeface="DejaVu Sans"/>
                  </a:rPr>
                  <a:t> </a:t>
                </a:r>
                <a:endParaRPr lang="fr-FR" sz="1000" b="0" strike="noStrike" spc="-1">
                  <a:solidFill>
                    <a:srgbClr val="000000"/>
                  </a:solidFill>
                  <a:latin typeface="Arial"/>
                </a:endParaRPr>
              </a:p>
            </p:txBody>
          </p:sp>
          <p:pic>
            <p:nvPicPr>
              <p:cNvPr id="119" name="Immagine 36"/>
              <p:cNvPicPr/>
              <p:nvPr/>
            </p:nvPicPr>
            <p:blipFill>
              <a:blip r:embed="rId4"/>
              <a:stretch/>
            </p:blipFill>
            <p:spPr>
              <a:xfrm>
                <a:off x="999720" y="240840"/>
                <a:ext cx="708840" cy="472320"/>
              </a:xfrm>
              <a:prstGeom prst="rect">
                <a:avLst/>
              </a:prstGeom>
              <a:ln w="0">
                <a:noFill/>
              </a:ln>
            </p:spPr>
          </p:pic>
          <p:pic>
            <p:nvPicPr>
              <p:cNvPr id="120" name="Immagine 34"/>
              <p:cNvPicPr/>
              <p:nvPr/>
            </p:nvPicPr>
            <p:blipFill>
              <a:blip r:embed="rId5"/>
              <a:stretch/>
            </p:blipFill>
            <p:spPr>
              <a:xfrm>
                <a:off x="6814080" y="239400"/>
                <a:ext cx="704160" cy="469080"/>
              </a:xfrm>
              <a:prstGeom prst="rect">
                <a:avLst/>
              </a:prstGeom>
              <a:ln w="0">
                <a:noFill/>
              </a:ln>
            </p:spPr>
          </p:pic>
          <p:pic>
            <p:nvPicPr>
              <p:cNvPr id="121" name="Immagine 33"/>
              <p:cNvPicPr/>
              <p:nvPr/>
            </p:nvPicPr>
            <p:blipFill>
              <a:blip r:embed="rId6"/>
              <a:srcRect l="21337" t="7974" r="21497" b="21584"/>
              <a:stretch/>
            </p:blipFill>
            <p:spPr>
              <a:xfrm>
                <a:off x="7614360" y="229680"/>
                <a:ext cx="408600" cy="504360"/>
              </a:xfrm>
              <a:prstGeom prst="rect">
                <a:avLst/>
              </a:prstGeom>
              <a:ln w="0">
                <a:noFill/>
              </a:ln>
            </p:spPr>
          </p:pic>
          <p:pic>
            <p:nvPicPr>
              <p:cNvPr id="122" name="Immagine 20"/>
              <p:cNvPicPr/>
              <p:nvPr/>
            </p:nvPicPr>
            <p:blipFill>
              <a:blip r:embed="rId7"/>
              <a:stretch/>
            </p:blipFill>
            <p:spPr>
              <a:xfrm>
                <a:off x="6291720" y="245520"/>
                <a:ext cx="440640" cy="465840"/>
              </a:xfrm>
              <a:prstGeom prst="rect">
                <a:avLst/>
              </a:prstGeom>
              <a:ln w="0">
                <a:noFill/>
              </a:ln>
            </p:spPr>
          </p:pic>
          <p:sp>
            <p:nvSpPr>
              <p:cNvPr id="123" name="CustomShape 4"/>
              <p:cNvSpPr/>
              <p:nvPr/>
            </p:nvSpPr>
            <p:spPr>
              <a:xfrm>
                <a:off x="1664640" y="364680"/>
                <a:ext cx="16131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nSpc>
                    <a:spcPct val="100000"/>
                  </a:lnSpc>
                </a:pPr>
                <a:r>
                  <a:rPr lang="fr-FR" sz="1000" b="0" i="1" strike="noStrike" spc="-1">
                    <a:solidFill>
                      <a:srgbClr val="000000"/>
                    </a:solidFill>
                    <a:latin typeface="Trebuchet MS"/>
                    <a:ea typeface="DejaVu Sans"/>
                  </a:rPr>
                  <a:t>Programme cofinancé</a:t>
                </a:r>
                <a:br>
                  <a:rPr sz="1800"/>
                </a:br>
                <a:r>
                  <a:rPr lang="fr-FR" sz="1000" b="0" i="1" strike="noStrike" spc="-1">
                    <a:solidFill>
                      <a:srgbClr val="000000"/>
                    </a:solidFill>
                    <a:latin typeface="Trebuchet MS"/>
                    <a:ea typeface="DejaVu Sans"/>
                  </a:rPr>
                  <a:t>par l’</a:t>
                </a:r>
                <a:r>
                  <a:rPr lang="fr-FR" sz="1000" b="1" i="1" strike="noStrike" spc="-1">
                    <a:solidFill>
                      <a:srgbClr val="000000"/>
                    </a:solidFill>
                    <a:latin typeface="Trebuchet MS"/>
                    <a:ea typeface="DejaVu Sans"/>
                  </a:rPr>
                  <a:t>Union Européenne</a:t>
                </a:r>
                <a:r>
                  <a:rPr lang="fr-FR" sz="1000" b="0" strike="noStrike" spc="-1">
                    <a:solidFill>
                      <a:srgbClr val="000000"/>
                    </a:solidFill>
                    <a:latin typeface="Trebuchet MS"/>
                    <a:ea typeface="DejaVu Sans"/>
                  </a:rPr>
                  <a:t> </a:t>
                </a:r>
                <a:endParaRPr lang="fr-FR" sz="1000" b="0" strike="noStrike" spc="-1">
                  <a:solidFill>
                    <a:srgbClr val="000000"/>
                  </a:solidFill>
                  <a:latin typeface="Arial"/>
                </a:endParaRPr>
              </a:p>
            </p:txBody>
          </p:sp>
          <p:pic>
            <p:nvPicPr>
              <p:cNvPr id="124" name="Immagine 4"/>
              <p:cNvPicPr/>
              <p:nvPr/>
            </p:nvPicPr>
            <p:blipFill>
              <a:blip r:embed="rId8"/>
              <a:stretch/>
            </p:blipFill>
            <p:spPr>
              <a:xfrm>
                <a:off x="2742840" y="1495800"/>
                <a:ext cx="4568760" cy="1357200"/>
              </a:xfrm>
              <a:prstGeom prst="rect">
                <a:avLst/>
              </a:prstGeom>
              <a:ln w="0">
                <a:noFill/>
              </a:ln>
            </p:spPr>
          </p:pic>
        </p:grpSp>
      </p:grpSp>
      <p:sp>
        <p:nvSpPr>
          <p:cNvPr id="125" name="CasellaDiTesto 5"/>
          <p:cNvSpPr/>
          <p:nvPr/>
        </p:nvSpPr>
        <p:spPr>
          <a:xfrm>
            <a:off x="661320" y="3977280"/>
            <a:ext cx="9124200" cy="240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pPr>
            <a:r>
              <a:rPr lang="fr-FR" sz="2000" b="1" strike="noStrike" spc="-1" dirty="0">
                <a:solidFill>
                  <a:srgbClr val="2F5496"/>
                </a:solidFill>
                <a:latin typeface="Calibri"/>
                <a:ea typeface="Calibri"/>
              </a:rPr>
              <a:t>Atelier participatif de formation/information </a:t>
            </a:r>
            <a:endParaRPr lang="fr-FR" sz="2000" b="0" strike="noStrike" spc="-1" dirty="0">
              <a:solidFill>
                <a:srgbClr val="000000"/>
              </a:solidFill>
              <a:latin typeface="Arial"/>
            </a:endParaRPr>
          </a:p>
          <a:p>
            <a:pPr algn="ctr">
              <a:lnSpc>
                <a:spcPct val="115000"/>
              </a:lnSpc>
            </a:pPr>
            <a:r>
              <a:rPr lang="fr-FR" sz="2000" b="1" strike="noStrike" spc="-1">
                <a:solidFill>
                  <a:srgbClr val="2F5496"/>
                </a:solidFill>
                <a:latin typeface="Calibri"/>
                <a:ea typeface="Calibri"/>
              </a:rPr>
              <a:t>sur le parcours de construction participée du PDL "Noire de Thibar 2030" </a:t>
            </a:r>
            <a:endParaRPr lang="fr-FR" sz="2000" b="0" strike="noStrike" spc="-1">
              <a:solidFill>
                <a:srgbClr val="000000"/>
              </a:solidFill>
              <a:latin typeface="Arial"/>
            </a:endParaRPr>
          </a:p>
          <a:p>
            <a:pPr algn="ctr">
              <a:lnSpc>
                <a:spcPct val="115000"/>
              </a:lnSpc>
            </a:pPr>
            <a:r>
              <a:rPr lang="fr-FR" sz="1400" b="0" i="1" strike="noStrike" spc="-1" dirty="0">
                <a:solidFill>
                  <a:srgbClr val="2F5496"/>
                </a:solidFill>
                <a:latin typeface="Calibri"/>
                <a:ea typeface="Calibri"/>
              </a:rPr>
              <a:t>Siège du </a:t>
            </a:r>
            <a:r>
              <a:rPr lang="fr-FR" sz="1400" b="0" i="1" strike="noStrike" spc="-1" dirty="0" err="1">
                <a:solidFill>
                  <a:srgbClr val="2F5496"/>
                </a:solidFill>
                <a:latin typeface="Calibri"/>
                <a:ea typeface="Calibri"/>
              </a:rPr>
              <a:t>CoRFiLaC</a:t>
            </a:r>
            <a:r>
              <a:rPr lang="fr-FR" sz="1400" b="0" i="1" strike="noStrike" spc="-1" dirty="0">
                <a:solidFill>
                  <a:srgbClr val="2F5496"/>
                </a:solidFill>
                <a:latin typeface="Calibri"/>
                <a:ea typeface="Calibri"/>
              </a:rPr>
              <a:t> - SP25 </a:t>
            </a:r>
            <a:r>
              <a:rPr lang="fr-FR" sz="1400" b="0" i="1" strike="noStrike" spc="-1" dirty="0" err="1">
                <a:solidFill>
                  <a:srgbClr val="2F5496"/>
                </a:solidFill>
                <a:latin typeface="Calibri"/>
                <a:ea typeface="Calibri"/>
              </a:rPr>
              <a:t>Ragusa</a:t>
            </a:r>
            <a:r>
              <a:rPr lang="fr-FR" sz="1400" b="0" i="1" strike="noStrike" spc="-1" dirty="0">
                <a:solidFill>
                  <a:srgbClr val="2F5496"/>
                </a:solidFill>
                <a:latin typeface="Calibri"/>
                <a:ea typeface="Calibri"/>
              </a:rPr>
              <a:t> Mare Km 5, 97100 Raguse (RG), Italie</a:t>
            </a:r>
            <a:endParaRPr lang="fr-FR" sz="1400" b="0" strike="noStrike" spc="-1" dirty="0">
              <a:solidFill>
                <a:srgbClr val="000000"/>
              </a:solidFill>
              <a:latin typeface="Arial"/>
            </a:endParaRPr>
          </a:p>
          <a:p>
            <a:pPr algn="ctr">
              <a:lnSpc>
                <a:spcPct val="115000"/>
              </a:lnSpc>
            </a:pPr>
            <a:r>
              <a:rPr lang="fr-FR" sz="1400" b="0" i="1" strike="noStrike" spc="-1" dirty="0">
                <a:solidFill>
                  <a:srgbClr val="2F5496"/>
                </a:solidFill>
                <a:latin typeface="Calibri"/>
                <a:ea typeface="Calibri"/>
              </a:rPr>
              <a:t>Mercredi, 8 novembre 2023</a:t>
            </a:r>
            <a:endParaRPr lang="fr-FR" sz="1400" b="0" strike="noStrike" spc="-1" dirty="0">
              <a:solidFill>
                <a:srgbClr val="000000"/>
              </a:solidFill>
              <a:latin typeface="Arial"/>
            </a:endParaRPr>
          </a:p>
          <a:p>
            <a:pPr algn="ctr">
              <a:lnSpc>
                <a:spcPct val="115000"/>
              </a:lnSpc>
            </a:pPr>
            <a:endParaRPr lang="fr-FR" sz="1400" b="0" strike="noStrike" spc="-1" dirty="0">
              <a:solidFill>
                <a:srgbClr val="000000"/>
              </a:solidFill>
              <a:latin typeface="Arial"/>
            </a:endParaRPr>
          </a:p>
          <a:p>
            <a:pPr algn="ctr">
              <a:lnSpc>
                <a:spcPct val="115000"/>
              </a:lnSpc>
            </a:pPr>
            <a:endParaRPr lang="fr-FR" sz="1400" b="0" strike="noStrike" spc="-1" dirty="0">
              <a:solidFill>
                <a:srgbClr val="000000"/>
              </a:solidFill>
              <a:latin typeface="Arial"/>
            </a:endParaRPr>
          </a:p>
          <a:p>
            <a:pPr algn="ctr">
              <a:lnSpc>
                <a:spcPct val="115000"/>
              </a:lnSpc>
            </a:pPr>
            <a:r>
              <a:rPr lang="fr-FR" sz="1800" b="1" i="1" strike="noStrike" spc="-1" dirty="0">
                <a:solidFill>
                  <a:schemeClr val="accent1">
                    <a:lumMod val="75000"/>
                  </a:schemeClr>
                </a:solidFill>
                <a:latin typeface="Calibri"/>
                <a:ea typeface="Calibri"/>
              </a:rPr>
              <a:t>Élaborer un plan de renforcement des capacités (RC) pour les membres </a:t>
            </a:r>
            <a:endParaRPr lang="fr-FR" sz="1800" b="0" strike="noStrike" spc="-1" dirty="0">
              <a:solidFill>
                <a:srgbClr val="000000"/>
              </a:solidFill>
              <a:latin typeface="Arial"/>
            </a:endParaRPr>
          </a:p>
          <a:p>
            <a:pPr algn="ctr">
              <a:lnSpc>
                <a:spcPct val="115000"/>
              </a:lnSpc>
            </a:pPr>
            <a:r>
              <a:rPr lang="fr-FR" sz="1800" b="1" i="1" strike="noStrike" spc="-1" dirty="0">
                <a:solidFill>
                  <a:schemeClr val="accent1">
                    <a:lumMod val="75000"/>
                  </a:schemeClr>
                </a:solidFill>
                <a:latin typeface="Calibri"/>
                <a:ea typeface="Calibri"/>
              </a:rPr>
              <a:t>de la filière “Noire de Thibar” </a:t>
            </a:r>
            <a:endParaRPr lang="fr-FR" sz="1800" b="0" strike="noStrike" spc="-1" dirty="0">
              <a:solidFill>
                <a:srgbClr val="000000"/>
              </a:solidFill>
              <a:latin typeface="Arial"/>
            </a:endParaRPr>
          </a:p>
        </p:txBody>
      </p:sp>
      <p:pic>
        <p:nvPicPr>
          <p:cNvPr id="126" name="Immagine 6"/>
          <p:cNvPicPr/>
          <p:nvPr/>
        </p:nvPicPr>
        <p:blipFill>
          <a:blip r:embed="rId9"/>
          <a:stretch/>
        </p:blipFill>
        <p:spPr>
          <a:xfrm>
            <a:off x="9332640" y="181080"/>
            <a:ext cx="832680" cy="5781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7" name="Gruppo 1"/>
          <p:cNvGrpSpPr/>
          <p:nvPr/>
        </p:nvGrpSpPr>
        <p:grpSpPr>
          <a:xfrm>
            <a:off x="-6480" y="179280"/>
            <a:ext cx="12197880" cy="894960"/>
            <a:chOff x="-6480" y="179280"/>
            <a:chExt cx="12197880" cy="894960"/>
          </a:xfrm>
        </p:grpSpPr>
        <p:sp>
          <p:nvSpPr>
            <p:cNvPr id="128"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29" name="Immagine 2"/>
            <p:cNvPicPr/>
            <p:nvPr/>
          </p:nvPicPr>
          <p:blipFill>
            <a:blip r:embed="rId3"/>
            <a:stretch/>
          </p:blipFill>
          <p:spPr>
            <a:xfrm>
              <a:off x="320040" y="262080"/>
              <a:ext cx="8710560" cy="720000"/>
            </a:xfrm>
            <a:prstGeom prst="rect">
              <a:avLst/>
            </a:prstGeom>
            <a:ln w="0">
              <a:noFill/>
            </a:ln>
          </p:spPr>
        </p:pic>
      </p:grpSp>
      <p:pic>
        <p:nvPicPr>
          <p:cNvPr id="130" name="Immagine 3"/>
          <p:cNvPicPr/>
          <p:nvPr/>
        </p:nvPicPr>
        <p:blipFill>
          <a:blip r:embed="rId4"/>
          <a:stretch/>
        </p:blipFill>
        <p:spPr>
          <a:xfrm>
            <a:off x="9157680" y="260280"/>
            <a:ext cx="521280" cy="361800"/>
          </a:xfrm>
          <a:prstGeom prst="rect">
            <a:avLst/>
          </a:prstGeom>
          <a:ln w="0">
            <a:noFill/>
          </a:ln>
        </p:spPr>
      </p:pic>
      <p:sp>
        <p:nvSpPr>
          <p:cNvPr id="131" name="PlaceHolder 1"/>
          <p:cNvSpPr>
            <a:spLocks noGrp="1"/>
          </p:cNvSpPr>
          <p:nvPr>
            <p:ph type="subTitle"/>
          </p:nvPr>
        </p:nvSpPr>
        <p:spPr>
          <a:xfrm>
            <a:off x="612720" y="1009440"/>
            <a:ext cx="9435600" cy="2063880"/>
          </a:xfrm>
          <a:prstGeom prst="rect">
            <a:avLst/>
          </a:prstGeom>
          <a:noFill/>
          <a:ln w="0">
            <a:noFill/>
          </a:ln>
        </p:spPr>
        <p:txBody>
          <a:bodyPr lIns="0" tIns="0" rIns="0" bIns="0" anchor="ctr">
            <a:noAutofit/>
          </a:bodyPr>
          <a:lstStyle/>
          <a:p>
            <a:pPr algn="ctr">
              <a:lnSpc>
                <a:spcPct val="115000"/>
              </a:lnSpc>
              <a:spcBef>
                <a:spcPts val="1001"/>
              </a:spcBef>
              <a:tabLst>
                <a:tab pos="0" algn="l"/>
              </a:tabLst>
            </a:pPr>
            <a:endParaRPr lang="fr-FR" sz="2400" b="1" strike="noStrike" spc="-1" dirty="0">
              <a:solidFill>
                <a:srgbClr val="0070C0"/>
              </a:solidFill>
              <a:latin typeface="Calibri"/>
              <a:ea typeface="DejaVu Sans"/>
            </a:endParaRPr>
          </a:p>
          <a:p>
            <a:pPr algn="ctr">
              <a:lnSpc>
                <a:spcPct val="115000"/>
              </a:lnSpc>
              <a:spcBef>
                <a:spcPts val="1001"/>
              </a:spcBef>
              <a:tabLst>
                <a:tab pos="0" algn="l"/>
              </a:tabLst>
            </a:pPr>
            <a:endParaRPr lang="fr-FR" sz="2400" b="1" spc="-1" dirty="0">
              <a:solidFill>
                <a:srgbClr val="0070C0"/>
              </a:solidFill>
              <a:latin typeface="Calibri"/>
              <a:ea typeface="DejaVu Sans"/>
            </a:endParaRPr>
          </a:p>
          <a:p>
            <a:pPr marL="0" indent="0" algn="ctr">
              <a:lnSpc>
                <a:spcPct val="115000"/>
              </a:lnSpc>
              <a:spcBef>
                <a:spcPts val="1001"/>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Le CDF-NT joue un rôle important dans l’élaboration d’un plan local de développement de la Filière NT, sa mise en œuvre et son suivi.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Dans cette optique, le projet prévoit la mise en place d’un plan de renforcement des capacités des acteurs du CDF-NT. Pour opérer un processus participatif, l’équipe a préparé une enquête pour déceler les besoins prioritaires des membres en vue d’accomplir convenablement leurs tâches.</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p:txBody>
      </p:sp>
      <p:pic>
        <p:nvPicPr>
          <p:cNvPr id="132" name="Immagine 6"/>
          <p:cNvPicPr/>
          <p:nvPr/>
        </p:nvPicPr>
        <p:blipFill>
          <a:blip r:embed="rId5"/>
          <a:stretch/>
        </p:blipFill>
        <p:spPr>
          <a:xfrm>
            <a:off x="1686676" y="3705120"/>
            <a:ext cx="7567920" cy="315288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 name="Gruppo 1"/>
          <p:cNvGrpSpPr/>
          <p:nvPr/>
        </p:nvGrpSpPr>
        <p:grpSpPr>
          <a:xfrm>
            <a:off x="-6480" y="179280"/>
            <a:ext cx="12197880" cy="894960"/>
            <a:chOff x="-6480" y="179280"/>
            <a:chExt cx="12197880" cy="894960"/>
          </a:xfrm>
        </p:grpSpPr>
        <p:sp>
          <p:nvSpPr>
            <p:cNvPr id="134"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35" name="Immagine 2"/>
            <p:cNvPicPr/>
            <p:nvPr/>
          </p:nvPicPr>
          <p:blipFill>
            <a:blip r:embed="rId3"/>
            <a:stretch/>
          </p:blipFill>
          <p:spPr>
            <a:xfrm>
              <a:off x="320040" y="262080"/>
              <a:ext cx="8710560" cy="720000"/>
            </a:xfrm>
            <a:prstGeom prst="rect">
              <a:avLst/>
            </a:prstGeom>
            <a:ln w="0">
              <a:noFill/>
            </a:ln>
          </p:spPr>
        </p:pic>
      </p:grpSp>
      <p:pic>
        <p:nvPicPr>
          <p:cNvPr id="136" name="Immagine 3"/>
          <p:cNvPicPr/>
          <p:nvPr/>
        </p:nvPicPr>
        <p:blipFill>
          <a:blip r:embed="rId4"/>
          <a:stretch/>
        </p:blipFill>
        <p:spPr>
          <a:xfrm>
            <a:off x="9157680" y="260280"/>
            <a:ext cx="521280" cy="361800"/>
          </a:xfrm>
          <a:prstGeom prst="rect">
            <a:avLst/>
          </a:prstGeom>
          <a:ln w="0">
            <a:noFill/>
          </a:ln>
        </p:spPr>
      </p:pic>
      <p:sp>
        <p:nvSpPr>
          <p:cNvPr id="137" name="PlaceHolder 1"/>
          <p:cNvSpPr>
            <a:spLocks noGrp="1"/>
          </p:cNvSpPr>
          <p:nvPr>
            <p:ph type="subTitle"/>
          </p:nvPr>
        </p:nvSpPr>
        <p:spPr>
          <a:xfrm>
            <a:off x="612720" y="1009440"/>
            <a:ext cx="9240840" cy="5586120"/>
          </a:xfrm>
          <a:prstGeom prst="rect">
            <a:avLst/>
          </a:prstGeom>
          <a:noFill/>
          <a:ln w="0">
            <a:noFill/>
          </a:ln>
        </p:spPr>
        <p:txBody>
          <a:bodyPr lIns="0" tIns="0" rIns="0" bIns="0" anchor="ctr">
            <a:noAutofit/>
          </a:bodyPr>
          <a:lstStyle/>
          <a:p>
            <a:pPr marL="0" indent="0" algn="ctr">
              <a:lnSpc>
                <a:spcPct val="115000"/>
              </a:lnSpc>
              <a:spcBef>
                <a:spcPts val="1001"/>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Lors de l’Atelier participatif du 27 juillet 2022, un questionnaire était distribué aux parties prenantes présentes, afin de comprendre les besoins en renforcement des capacités et dont les résultats ont été condensés dans le document d’analyse des enquêtes relatives au plan de renforcement des capacités.</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Le questionnaire comprend trois sections distinctes.</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A : Questions concernant les compétences requises pour la 					</a:t>
            </a:r>
            <a:r>
              <a:rPr lang="fr-FR" sz="1800" b="1" strike="noStrike" spc="-1" dirty="0">
                <a:solidFill>
                  <a:srgbClr val="0070C0"/>
                </a:solidFill>
                <a:latin typeface="Calibri"/>
                <a:ea typeface="DejaVu Sans"/>
              </a:rPr>
              <a:t>conception, la préparation et la mise en œuvre d’un 						diagnostic territorial et d’un plan local de développement</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B : Questions concernant les compétences requises pour 						l’</a:t>
            </a:r>
            <a:r>
              <a:rPr lang="fr-FR" sz="1800" b="1" strike="noStrike" spc="-1" dirty="0">
                <a:solidFill>
                  <a:srgbClr val="0070C0"/>
                </a:solidFill>
                <a:latin typeface="Calibri"/>
                <a:ea typeface="DejaVu Sans"/>
              </a:rPr>
              <a:t>accompagnement des porteurs de projets</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C : Questions reliées aux </a:t>
            </a:r>
            <a:r>
              <a:rPr lang="fr-FR" sz="1800" b="1" strike="noStrike" spc="-1" dirty="0">
                <a:solidFill>
                  <a:srgbClr val="0070C0"/>
                </a:solidFill>
                <a:latin typeface="Calibri"/>
                <a:ea typeface="DejaVu Sans"/>
              </a:rPr>
              <a:t>compétences en mobilisation de 						fonds</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Le questionnaire a été administré à 28 acteurs. Il a été rempli en présentiel.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Un dépouillement des données a été réalisé.</a:t>
            </a:r>
            <a:endParaRPr lang="fr-FR" sz="1800" b="0" strike="noStrike" spc="-1" dirty="0">
              <a:solidFill>
                <a:srgbClr val="000000"/>
              </a:solidFill>
              <a:latin typeface="Arial"/>
            </a:endParaRPr>
          </a:p>
        </p:txBody>
      </p:sp>
      <p:pic>
        <p:nvPicPr>
          <p:cNvPr id="138" name="Immagine 6"/>
          <p:cNvPicPr/>
          <p:nvPr/>
        </p:nvPicPr>
        <p:blipFill>
          <a:blip r:embed="rId5"/>
          <a:stretch/>
        </p:blipFill>
        <p:spPr>
          <a:xfrm>
            <a:off x="701160" y="3008467"/>
            <a:ext cx="3274560" cy="23148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9" name="Gruppo 1"/>
          <p:cNvGrpSpPr/>
          <p:nvPr/>
        </p:nvGrpSpPr>
        <p:grpSpPr>
          <a:xfrm>
            <a:off x="-6480" y="179280"/>
            <a:ext cx="12197880" cy="894960"/>
            <a:chOff x="-6480" y="179280"/>
            <a:chExt cx="12197880" cy="894960"/>
          </a:xfrm>
        </p:grpSpPr>
        <p:sp>
          <p:nvSpPr>
            <p:cNvPr id="140"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41" name="Immagine 2"/>
            <p:cNvPicPr/>
            <p:nvPr/>
          </p:nvPicPr>
          <p:blipFill>
            <a:blip r:embed="rId3"/>
            <a:stretch/>
          </p:blipFill>
          <p:spPr>
            <a:xfrm>
              <a:off x="320040" y="262080"/>
              <a:ext cx="8710560" cy="720000"/>
            </a:xfrm>
            <a:prstGeom prst="rect">
              <a:avLst/>
            </a:prstGeom>
            <a:ln w="0">
              <a:noFill/>
            </a:ln>
          </p:spPr>
        </p:pic>
      </p:grpSp>
      <p:pic>
        <p:nvPicPr>
          <p:cNvPr id="142" name="Immagine 3"/>
          <p:cNvPicPr/>
          <p:nvPr/>
        </p:nvPicPr>
        <p:blipFill>
          <a:blip r:embed="rId4"/>
          <a:stretch/>
        </p:blipFill>
        <p:spPr>
          <a:xfrm>
            <a:off x="9157680" y="260280"/>
            <a:ext cx="521280" cy="361800"/>
          </a:xfrm>
          <a:prstGeom prst="rect">
            <a:avLst/>
          </a:prstGeom>
          <a:ln w="0">
            <a:noFill/>
          </a:ln>
        </p:spPr>
      </p:pic>
      <p:sp>
        <p:nvSpPr>
          <p:cNvPr id="143" name="PlaceHolder 1"/>
          <p:cNvSpPr>
            <a:spLocks noGrp="1"/>
          </p:cNvSpPr>
          <p:nvPr>
            <p:ph type="subTitle"/>
          </p:nvPr>
        </p:nvSpPr>
        <p:spPr>
          <a:xfrm>
            <a:off x="612720" y="1009440"/>
            <a:ext cx="9240840" cy="2419200"/>
          </a:xfrm>
          <a:prstGeom prst="rect">
            <a:avLst/>
          </a:prstGeom>
          <a:noFill/>
          <a:ln w="0">
            <a:noFill/>
          </a:ln>
        </p:spPr>
        <p:txBody>
          <a:bodyPr lIns="0" tIns="0" rIns="0" bIns="0" anchor="ctr">
            <a:noAutofit/>
          </a:bodyPr>
          <a:lstStyle/>
          <a:p>
            <a:pPr marL="0" indent="0" algn="ctr">
              <a:lnSpc>
                <a:spcPct val="115000"/>
              </a:lnSpc>
              <a:spcBef>
                <a:spcPts val="1001"/>
              </a:spcBef>
              <a:buNone/>
              <a:tabLst>
                <a:tab pos="0" algn="l"/>
              </a:tabLst>
            </a:pPr>
            <a:endParaRPr lang="fr-FR" sz="2400" b="1" strike="noStrike" spc="-1" dirty="0">
              <a:solidFill>
                <a:srgbClr val="0070C0"/>
              </a:solidFill>
              <a:latin typeface="Calibri"/>
              <a:ea typeface="DejaVu Sans"/>
            </a:endParaRPr>
          </a:p>
          <a:p>
            <a:pPr marL="0" indent="0" algn="ctr">
              <a:lnSpc>
                <a:spcPct val="115000"/>
              </a:lnSpc>
              <a:spcBef>
                <a:spcPts val="0"/>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marL="0" indent="0" algn="just">
              <a:lnSpc>
                <a:spcPct val="100000"/>
              </a:lnSpc>
              <a:spcBef>
                <a:spcPts val="0"/>
              </a:spcBef>
              <a:buNone/>
              <a:tabLst>
                <a:tab pos="0" algn="l"/>
              </a:tabLst>
            </a:pPr>
            <a:r>
              <a:rPr lang="fr-FR" sz="1800" b="1" strike="noStrike" spc="-1" dirty="0">
                <a:solidFill>
                  <a:schemeClr val="accent6">
                    <a:lumMod val="50000"/>
                  </a:schemeClr>
                </a:solidFill>
                <a:latin typeface="Calibri"/>
                <a:ea typeface="DejaVu Sans"/>
              </a:rPr>
              <a:t>Lors de l’Atelier participatif n. 2 du 24 octobre 2022 sur la trajectoire de RC et son approbation formelle, le document « Analyse des enquêtes relatives au Plan de Renforcement des Capacités », est partagé est présenté en détail, tout avec la trajectoire de renforcement des compétences élaborée, et approuvées par les intervenants.</a:t>
            </a:r>
            <a:endParaRPr lang="fr-FR" sz="1800" b="0" strike="noStrike" spc="-1" dirty="0">
              <a:solidFill>
                <a:srgbClr val="000000"/>
              </a:solidFill>
              <a:latin typeface="Arial"/>
            </a:endParaRPr>
          </a:p>
          <a:p>
            <a:pPr marL="0" indent="0" algn="just">
              <a:lnSpc>
                <a:spcPct val="100000"/>
              </a:lnSpc>
              <a:buNone/>
              <a:tabLst>
                <a:tab pos="0" algn="l"/>
              </a:tabLst>
            </a:pP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				 </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p:txBody>
      </p:sp>
      <p:pic>
        <p:nvPicPr>
          <p:cNvPr id="144" name="Immagine 5"/>
          <p:cNvPicPr/>
          <p:nvPr/>
        </p:nvPicPr>
        <p:blipFill>
          <a:blip r:embed="rId5"/>
          <a:stretch/>
        </p:blipFill>
        <p:spPr>
          <a:xfrm>
            <a:off x="260280" y="2599200"/>
            <a:ext cx="9593280" cy="425880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5" name="Gruppo 1"/>
          <p:cNvGrpSpPr/>
          <p:nvPr/>
        </p:nvGrpSpPr>
        <p:grpSpPr>
          <a:xfrm>
            <a:off x="-6480" y="179280"/>
            <a:ext cx="12197880" cy="894960"/>
            <a:chOff x="-6480" y="179280"/>
            <a:chExt cx="12197880" cy="894960"/>
          </a:xfrm>
        </p:grpSpPr>
        <p:sp>
          <p:nvSpPr>
            <p:cNvPr id="146"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47" name="Immagine 2"/>
            <p:cNvPicPr/>
            <p:nvPr/>
          </p:nvPicPr>
          <p:blipFill>
            <a:blip r:embed="rId3"/>
            <a:stretch/>
          </p:blipFill>
          <p:spPr>
            <a:xfrm>
              <a:off x="320040" y="262080"/>
              <a:ext cx="8710560" cy="720000"/>
            </a:xfrm>
            <a:prstGeom prst="rect">
              <a:avLst/>
            </a:prstGeom>
            <a:ln w="0">
              <a:noFill/>
            </a:ln>
          </p:spPr>
        </p:pic>
      </p:grpSp>
      <p:pic>
        <p:nvPicPr>
          <p:cNvPr id="148" name="Immagine 3"/>
          <p:cNvPicPr/>
          <p:nvPr/>
        </p:nvPicPr>
        <p:blipFill>
          <a:blip r:embed="rId4"/>
          <a:stretch/>
        </p:blipFill>
        <p:spPr>
          <a:xfrm>
            <a:off x="9157680" y="260280"/>
            <a:ext cx="521280" cy="361800"/>
          </a:xfrm>
          <a:prstGeom prst="rect">
            <a:avLst/>
          </a:prstGeom>
          <a:ln w="0">
            <a:noFill/>
          </a:ln>
        </p:spPr>
      </p:pic>
      <p:sp>
        <p:nvSpPr>
          <p:cNvPr id="149" name="PlaceHolder 1"/>
          <p:cNvSpPr>
            <a:spLocks noGrp="1"/>
          </p:cNvSpPr>
          <p:nvPr>
            <p:ph type="subTitle"/>
          </p:nvPr>
        </p:nvSpPr>
        <p:spPr>
          <a:xfrm>
            <a:off x="612720" y="1009440"/>
            <a:ext cx="9240840" cy="5586120"/>
          </a:xfrm>
          <a:prstGeom prst="rect">
            <a:avLst/>
          </a:prstGeom>
          <a:noFill/>
          <a:ln w="0">
            <a:noFill/>
          </a:ln>
        </p:spPr>
        <p:txBody>
          <a:bodyPr lIns="0" tIns="0" rIns="0" bIns="0" anchor="ctr">
            <a:noAutofit/>
          </a:bodyPr>
          <a:lstStyle/>
          <a:p>
            <a:pPr algn="ctr">
              <a:lnSpc>
                <a:spcPct val="115000"/>
              </a:lnSpc>
              <a:spcBef>
                <a:spcPts val="601"/>
              </a:spcBef>
              <a:tabLst>
                <a:tab pos="0" algn="l"/>
              </a:tabLst>
            </a:pPr>
            <a:endParaRPr lang="fr-FR" sz="2400" b="1" strike="noStrike" spc="-1" dirty="0">
              <a:solidFill>
                <a:srgbClr val="0070C0"/>
              </a:solidFill>
              <a:latin typeface="Calibri"/>
              <a:ea typeface="DejaVu Sans"/>
            </a:endParaRPr>
          </a:p>
          <a:p>
            <a:pPr marL="0" indent="0" algn="ctr">
              <a:lnSpc>
                <a:spcPct val="115000"/>
              </a:lnSpc>
              <a:spcBef>
                <a:spcPts val="0"/>
              </a:spcBef>
              <a:buNone/>
              <a:tabLst>
                <a:tab pos="0" algn="l"/>
              </a:tabLst>
            </a:pPr>
            <a:endParaRPr lang="fr-FR" sz="2400" b="1" strike="noStrike" spc="-1" dirty="0">
              <a:solidFill>
                <a:srgbClr val="0070C0"/>
              </a:solidFill>
              <a:latin typeface="Calibri"/>
              <a:ea typeface="DejaVu Sans"/>
            </a:endParaRPr>
          </a:p>
          <a:p>
            <a:pPr marL="0" indent="0" algn="ctr">
              <a:lnSpc>
                <a:spcPct val="115000"/>
              </a:lnSpc>
              <a:spcBef>
                <a:spcPts val="0"/>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marL="0" indent="0">
              <a:lnSpc>
                <a:spcPct val="115000"/>
              </a:lnSpc>
              <a:spcBef>
                <a:spcPts val="0"/>
              </a:spcBef>
              <a:buNone/>
              <a:tabLst>
                <a:tab pos="0" algn="l"/>
              </a:tabLst>
            </a:pPr>
            <a:r>
              <a:rPr lang="it-IT" sz="1800" b="1" strike="noStrike" spc="-1" dirty="0" err="1">
                <a:solidFill>
                  <a:schemeClr val="accent6">
                    <a:lumMod val="50000"/>
                  </a:schemeClr>
                </a:solidFill>
                <a:latin typeface="Calibri"/>
                <a:ea typeface="DejaVu Sans"/>
              </a:rPr>
              <a:t>Ordre</a:t>
            </a:r>
            <a:r>
              <a:rPr lang="it-IT" sz="1800" b="1" strike="noStrike" spc="-1" dirty="0">
                <a:solidFill>
                  <a:schemeClr val="accent6">
                    <a:lumMod val="50000"/>
                  </a:schemeClr>
                </a:solidFill>
                <a:latin typeface="Calibri"/>
                <a:ea typeface="DejaVu Sans"/>
              </a:rPr>
              <a:t> des </a:t>
            </a:r>
            <a:r>
              <a:rPr lang="it-IT" sz="1800" b="1" strike="noStrike" spc="-1" dirty="0" err="1">
                <a:solidFill>
                  <a:schemeClr val="accent6">
                    <a:lumMod val="50000"/>
                  </a:schemeClr>
                </a:solidFill>
                <a:latin typeface="Calibri"/>
                <a:ea typeface="DejaVu Sans"/>
              </a:rPr>
              <a:t>besoins</a:t>
            </a:r>
            <a:r>
              <a:rPr lang="it-IT" sz="1800" b="1" strike="noStrike" spc="-1" dirty="0">
                <a:solidFill>
                  <a:schemeClr val="accent6">
                    <a:lumMod val="50000"/>
                  </a:schemeClr>
                </a:solidFill>
                <a:latin typeface="Calibri"/>
                <a:ea typeface="DejaVu Sans"/>
              </a:rPr>
              <a:t> </a:t>
            </a:r>
            <a:r>
              <a:rPr lang="it-IT" sz="1800" b="1" strike="noStrike" spc="-1" dirty="0" err="1">
                <a:solidFill>
                  <a:schemeClr val="accent6">
                    <a:lumMod val="50000"/>
                  </a:schemeClr>
                </a:solidFill>
                <a:latin typeface="Calibri"/>
                <a:ea typeface="DejaVu Sans"/>
              </a:rPr>
              <a:t>selon</a:t>
            </a:r>
            <a:r>
              <a:rPr lang="it-IT" sz="1800" b="1" strike="noStrike" spc="-1" dirty="0">
                <a:solidFill>
                  <a:schemeClr val="accent6">
                    <a:lumMod val="50000"/>
                  </a:schemeClr>
                </a:solidFill>
                <a:latin typeface="Calibri"/>
                <a:ea typeface="DejaVu Sans"/>
              </a:rPr>
              <a:t> le </a:t>
            </a:r>
            <a:r>
              <a:rPr lang="it-IT" sz="1800" b="1" strike="noStrike" spc="-1" dirty="0" err="1">
                <a:solidFill>
                  <a:schemeClr val="accent6">
                    <a:lumMod val="50000"/>
                  </a:schemeClr>
                </a:solidFill>
                <a:latin typeface="Calibri"/>
                <a:ea typeface="DejaVu Sans"/>
              </a:rPr>
              <a:t>nombre</a:t>
            </a:r>
            <a:r>
              <a:rPr lang="it-IT" sz="1800" b="1" strike="noStrike" spc="-1" dirty="0">
                <a:solidFill>
                  <a:schemeClr val="accent6">
                    <a:lumMod val="50000"/>
                  </a:schemeClr>
                </a:solidFill>
                <a:latin typeface="Calibri"/>
                <a:ea typeface="DejaVu Sans"/>
              </a:rPr>
              <a:t> et les </a:t>
            </a:r>
            <a:r>
              <a:rPr lang="it-IT" sz="1800" b="1" strike="noStrike" spc="-1" dirty="0" err="1">
                <a:solidFill>
                  <a:schemeClr val="accent6">
                    <a:lumMod val="50000"/>
                  </a:schemeClr>
                </a:solidFill>
                <a:latin typeface="Calibri"/>
                <a:ea typeface="DejaVu Sans"/>
              </a:rPr>
              <a:t>pourcentages</a:t>
            </a:r>
            <a:r>
              <a:rPr lang="it-IT" sz="1800" b="1" strike="noStrike" spc="-1" dirty="0">
                <a:solidFill>
                  <a:schemeClr val="accent6">
                    <a:lumMod val="50000"/>
                  </a:schemeClr>
                </a:solidFill>
                <a:latin typeface="Calibri"/>
                <a:ea typeface="DejaVu Sans"/>
              </a:rPr>
              <a:t> des </a:t>
            </a:r>
            <a:r>
              <a:rPr lang="it-IT" sz="1800" b="1" strike="noStrike" spc="-1" dirty="0" err="1">
                <a:solidFill>
                  <a:schemeClr val="accent6">
                    <a:lumMod val="50000"/>
                  </a:schemeClr>
                </a:solidFill>
                <a:latin typeface="Calibri"/>
                <a:ea typeface="DejaVu Sans"/>
              </a:rPr>
              <a:t>demandes</a:t>
            </a:r>
            <a:r>
              <a:rPr lang="it-IT" sz="1800" b="1" strike="noStrike" spc="-1" dirty="0">
                <a:solidFill>
                  <a:schemeClr val="accent6">
                    <a:lumMod val="50000"/>
                  </a:schemeClr>
                </a:solidFill>
                <a:latin typeface="Calibri"/>
                <a:ea typeface="DejaVu Sans"/>
              </a:rPr>
              <a:t> </a:t>
            </a:r>
            <a:r>
              <a:rPr lang="it-IT" sz="1800" b="1" strike="noStrike" spc="-1" dirty="0" err="1">
                <a:solidFill>
                  <a:schemeClr val="accent6">
                    <a:lumMod val="50000"/>
                  </a:schemeClr>
                </a:solidFill>
                <a:latin typeface="Calibri"/>
                <a:ea typeface="DejaVu Sans"/>
              </a:rPr>
              <a:t>exprimées</a:t>
            </a:r>
            <a:endParaRPr lang="fr-FR" sz="1800" b="0" strike="noStrike" spc="-1" dirty="0">
              <a:solidFill>
                <a:srgbClr val="000000"/>
              </a:solidFill>
              <a:latin typeface="Arial"/>
            </a:endParaRPr>
          </a:p>
          <a:p>
            <a:pPr marL="0" indent="0">
              <a:lnSpc>
                <a:spcPct val="115000"/>
              </a:lnSpc>
              <a:spcBef>
                <a:spcPts val="0"/>
              </a:spcBef>
              <a:buNone/>
              <a:tabLst>
                <a:tab pos="0" algn="l"/>
              </a:tabLst>
            </a:pPr>
            <a:r>
              <a:rPr lang="fr-FR" sz="1800" b="1" strike="noStrike" spc="-1" dirty="0">
                <a:solidFill>
                  <a:schemeClr val="accent6">
                    <a:lumMod val="50000"/>
                  </a:schemeClr>
                </a:solidFill>
                <a:latin typeface="Calibri"/>
                <a:ea typeface="DejaVu Sans"/>
              </a:rPr>
              <a:t>Trajectoire de renforcement des capacités</a:t>
            </a:r>
            <a:endParaRPr lang="fr-FR" sz="1800" b="0" strike="noStrike" spc="-1" dirty="0">
              <a:solidFill>
                <a:srgbClr val="000000"/>
              </a:solidFill>
              <a:latin typeface="Arial"/>
            </a:endParaRPr>
          </a:p>
          <a:p>
            <a:pPr marL="0" indent="0" algn="ctr">
              <a:lnSpc>
                <a:spcPct val="100000"/>
              </a:lnSpc>
              <a:buNone/>
              <a:tabLst>
                <a:tab pos="0" algn="l"/>
              </a:tabLst>
            </a:pPr>
            <a:endParaRPr lang="fr-FR" sz="2400" b="0" strike="noStrike" spc="-1" dirty="0">
              <a:solidFill>
                <a:srgbClr val="000000"/>
              </a:solidFill>
              <a:latin typeface="Arial"/>
            </a:endParaRPr>
          </a:p>
          <a:p>
            <a:pPr algn="ctr">
              <a:lnSpc>
                <a:spcPct val="115000"/>
              </a:lnSpc>
              <a:spcBef>
                <a:spcPts val="1001"/>
              </a:spcBef>
              <a:tabLst>
                <a:tab pos="0" algn="l"/>
              </a:tabLst>
            </a:pPr>
            <a:endParaRPr lang="fr-FR" sz="2400" b="0" strike="noStrike" spc="-1" dirty="0">
              <a:solidFill>
                <a:srgbClr val="000000"/>
              </a:solidFill>
              <a:latin typeface="Arial"/>
            </a:endParaRPr>
          </a:p>
          <a:p>
            <a:pPr algn="ctr">
              <a:lnSpc>
                <a:spcPct val="115000"/>
              </a:lnSpc>
              <a:spcBef>
                <a:spcPts val="1001"/>
              </a:spcBef>
              <a:tabLst>
                <a:tab pos="0" algn="l"/>
              </a:tabLst>
            </a:pPr>
            <a:endParaRPr lang="fr-FR" sz="2400" b="0" strike="noStrike" spc="-1" dirty="0">
              <a:solidFill>
                <a:srgbClr val="000000"/>
              </a:solidFill>
              <a:latin typeface="Arial"/>
            </a:endParaRPr>
          </a:p>
          <a:p>
            <a:pPr algn="ctr">
              <a:lnSpc>
                <a:spcPct val="115000"/>
              </a:lnSpc>
              <a:spcBef>
                <a:spcPts val="1001"/>
              </a:spcBef>
              <a:tabLst>
                <a:tab pos="0" algn="l"/>
              </a:tabLst>
            </a:pPr>
            <a:endParaRPr lang="fr-FR" sz="2400" b="0" strike="noStrike" spc="-1" dirty="0">
              <a:solidFill>
                <a:srgbClr val="000000"/>
              </a:solidFill>
              <a:latin typeface="Arial"/>
            </a:endParaRPr>
          </a:p>
          <a:p>
            <a:pPr algn="ctr">
              <a:lnSpc>
                <a:spcPct val="115000"/>
              </a:lnSpc>
              <a:spcBef>
                <a:spcPts val="1001"/>
              </a:spcBef>
              <a:tabLst>
                <a:tab pos="0" algn="l"/>
              </a:tabLst>
            </a:pPr>
            <a:endParaRPr lang="fr-FR" sz="2400" b="0" strike="noStrike" spc="-1" dirty="0">
              <a:solidFill>
                <a:srgbClr val="000000"/>
              </a:solidFill>
              <a:latin typeface="Arial"/>
            </a:endParaRPr>
          </a:p>
          <a:p>
            <a:pPr algn="ctr">
              <a:lnSpc>
                <a:spcPct val="115000"/>
              </a:lnSpc>
              <a:spcBef>
                <a:spcPts val="1001"/>
              </a:spcBef>
              <a:tabLst>
                <a:tab pos="0" algn="l"/>
              </a:tabLst>
            </a:pP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p:txBody>
      </p:sp>
      <p:pic>
        <p:nvPicPr>
          <p:cNvPr id="150" name="Immagine 8"/>
          <p:cNvPicPr/>
          <p:nvPr/>
        </p:nvPicPr>
        <p:blipFill>
          <a:blip r:embed="rId5"/>
          <a:stretch/>
        </p:blipFill>
        <p:spPr>
          <a:xfrm>
            <a:off x="139680" y="2118179"/>
            <a:ext cx="9713880" cy="46429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1" name="Gruppo 1"/>
          <p:cNvGrpSpPr/>
          <p:nvPr/>
        </p:nvGrpSpPr>
        <p:grpSpPr>
          <a:xfrm>
            <a:off x="-6480" y="179280"/>
            <a:ext cx="12197880" cy="894960"/>
            <a:chOff x="-6480" y="179280"/>
            <a:chExt cx="12197880" cy="894960"/>
          </a:xfrm>
        </p:grpSpPr>
        <p:sp>
          <p:nvSpPr>
            <p:cNvPr id="152"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53" name="Immagine 2"/>
            <p:cNvPicPr/>
            <p:nvPr/>
          </p:nvPicPr>
          <p:blipFill>
            <a:blip r:embed="rId3"/>
            <a:stretch/>
          </p:blipFill>
          <p:spPr>
            <a:xfrm>
              <a:off x="320040" y="262080"/>
              <a:ext cx="8710560" cy="720000"/>
            </a:xfrm>
            <a:prstGeom prst="rect">
              <a:avLst/>
            </a:prstGeom>
            <a:ln w="0">
              <a:noFill/>
            </a:ln>
          </p:spPr>
        </p:pic>
      </p:grpSp>
      <p:pic>
        <p:nvPicPr>
          <p:cNvPr id="154" name="Immagine 3"/>
          <p:cNvPicPr/>
          <p:nvPr/>
        </p:nvPicPr>
        <p:blipFill>
          <a:blip r:embed="rId4"/>
          <a:stretch/>
        </p:blipFill>
        <p:spPr>
          <a:xfrm>
            <a:off x="9157680" y="260280"/>
            <a:ext cx="521280" cy="361800"/>
          </a:xfrm>
          <a:prstGeom prst="rect">
            <a:avLst/>
          </a:prstGeom>
          <a:ln w="0">
            <a:noFill/>
          </a:ln>
        </p:spPr>
      </p:pic>
      <p:sp>
        <p:nvSpPr>
          <p:cNvPr id="155" name="PlaceHolder 1"/>
          <p:cNvSpPr>
            <a:spLocks noGrp="1"/>
          </p:cNvSpPr>
          <p:nvPr>
            <p:ph type="subTitle"/>
          </p:nvPr>
        </p:nvSpPr>
        <p:spPr>
          <a:xfrm>
            <a:off x="612720" y="1009440"/>
            <a:ext cx="9240840" cy="5586120"/>
          </a:xfrm>
          <a:prstGeom prst="rect">
            <a:avLst/>
          </a:prstGeom>
          <a:noFill/>
          <a:ln w="0">
            <a:noFill/>
          </a:ln>
        </p:spPr>
        <p:txBody>
          <a:bodyPr lIns="0" tIns="0" rIns="0" bIns="0" anchor="ctr">
            <a:noAutofit/>
          </a:bodyPr>
          <a:lstStyle/>
          <a:p>
            <a:pPr marL="0" indent="0" algn="ctr">
              <a:lnSpc>
                <a:spcPct val="115000"/>
              </a:lnSpc>
              <a:spcBef>
                <a:spcPts val="1001"/>
              </a:spcBef>
              <a:buNone/>
              <a:tabLst>
                <a:tab pos="0" algn="l"/>
              </a:tabLst>
            </a:pPr>
            <a:endParaRPr lang="fr-FR" sz="2400" b="1" strike="noStrike" spc="-1" dirty="0">
              <a:solidFill>
                <a:srgbClr val="0070C0"/>
              </a:solidFill>
              <a:latin typeface="Calibri"/>
              <a:ea typeface="DejaVu Sans"/>
            </a:endParaRPr>
          </a:p>
          <a:p>
            <a:pPr marL="0" indent="0" algn="ctr">
              <a:lnSpc>
                <a:spcPct val="115000"/>
              </a:lnSpc>
              <a:spcBef>
                <a:spcPts val="1001"/>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marL="0" indent="0" algn="ctr">
              <a:lnSpc>
                <a:spcPct val="115000"/>
              </a:lnSpc>
              <a:spcBef>
                <a:spcPts val="1001"/>
              </a:spcBef>
              <a:buNone/>
              <a:tabLst>
                <a:tab pos="0" algn="l"/>
              </a:tabLst>
            </a:pPr>
            <a:endParaRPr lang="fr-FR" sz="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Les membres du CDF-NT ont exprimé des besoins en lien avec : </a:t>
            </a: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la </a:t>
            </a:r>
            <a:r>
              <a:rPr lang="fr-FR" sz="1800" b="1" strike="noStrike" spc="-1" dirty="0">
                <a:solidFill>
                  <a:srgbClr val="FFC000"/>
                </a:solidFill>
                <a:latin typeface="Calibri"/>
                <a:ea typeface="DejaVu Sans"/>
              </a:rPr>
              <a:t>planification locale du développement en termes de planification stratégique </a:t>
            </a:r>
            <a:r>
              <a:rPr lang="fr-FR" sz="1800" b="1" strike="noStrike" spc="-1" dirty="0">
                <a:solidFill>
                  <a:schemeClr val="accent6">
                    <a:lumMod val="50000"/>
                  </a:schemeClr>
                </a:solidFill>
                <a:latin typeface="Calibri"/>
                <a:ea typeface="DejaVu Sans"/>
              </a:rPr>
              <a:t>incluant </a:t>
            </a: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la </a:t>
            </a:r>
            <a:r>
              <a:rPr lang="fr-FR" sz="1800" b="1" strike="noStrike" spc="-1" dirty="0">
                <a:solidFill>
                  <a:srgbClr val="FFC000"/>
                </a:solidFill>
                <a:latin typeface="Calibri"/>
                <a:ea typeface="DejaVu Sans"/>
              </a:rPr>
              <a:t>connaissance des bailleurs </a:t>
            </a:r>
            <a:r>
              <a:rPr lang="fr-FR" sz="1800" b="1" strike="noStrike" spc="-1" dirty="0">
                <a:solidFill>
                  <a:schemeClr val="accent6">
                    <a:lumMod val="50000"/>
                  </a:schemeClr>
                </a:solidFill>
                <a:latin typeface="Calibri"/>
                <a:ea typeface="DejaVu Sans"/>
              </a:rPr>
              <a:t>et de leurs mécanismes locaux et régionaux de financement </a:t>
            </a: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la </a:t>
            </a:r>
            <a:r>
              <a:rPr lang="fr-FR" sz="1800" b="1" strike="noStrike" spc="-1" dirty="0">
                <a:solidFill>
                  <a:srgbClr val="FFC000"/>
                </a:solidFill>
                <a:latin typeface="Calibri"/>
                <a:ea typeface="DejaVu Sans"/>
              </a:rPr>
              <a:t>formation en planification territoriale participative </a:t>
            </a:r>
            <a:r>
              <a:rPr lang="fr-FR" sz="1800" b="1" strike="noStrike" spc="-1" dirty="0">
                <a:solidFill>
                  <a:schemeClr val="accent6">
                    <a:lumMod val="50000"/>
                  </a:schemeClr>
                </a:solidFill>
                <a:latin typeface="Calibri"/>
                <a:ea typeface="DejaVu Sans"/>
              </a:rPr>
              <a:t>avec la capacité de développer des indicateurs et d’élaborer d’objectifs et de résultats, dans un climat de confiance et de respect et </a:t>
            </a:r>
            <a:r>
              <a:rPr lang="fr-FR" sz="1800" b="1" strike="noStrike" spc="-1" dirty="0">
                <a:solidFill>
                  <a:srgbClr val="FFC000"/>
                </a:solidFill>
                <a:latin typeface="Calibri"/>
                <a:ea typeface="DejaVu Sans"/>
              </a:rPr>
              <a:t>compréhension partagée </a:t>
            </a: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la connaissance des </a:t>
            </a:r>
            <a:r>
              <a:rPr lang="fr-FR" sz="1800" b="1" strike="noStrike" spc="-1" dirty="0">
                <a:solidFill>
                  <a:srgbClr val="FFC000"/>
                </a:solidFill>
                <a:latin typeface="Calibri"/>
                <a:ea typeface="DejaVu Sans"/>
              </a:rPr>
              <a:t>appels à projets </a:t>
            </a:r>
            <a:r>
              <a:rPr lang="fr-FR" sz="1800" b="1" strike="noStrike" spc="-1" dirty="0">
                <a:solidFill>
                  <a:schemeClr val="accent6">
                    <a:lumMod val="50000"/>
                  </a:schemeClr>
                </a:solidFill>
                <a:latin typeface="Calibri"/>
                <a:ea typeface="DejaVu Sans"/>
              </a:rPr>
              <a:t>et la rédaction de </a:t>
            </a:r>
            <a:r>
              <a:rPr lang="fr-FR" sz="1800" b="1" strike="noStrike" spc="-1" dirty="0">
                <a:solidFill>
                  <a:srgbClr val="FFC000"/>
                </a:solidFill>
                <a:latin typeface="Calibri"/>
                <a:ea typeface="DejaVu Sans"/>
              </a:rPr>
              <a:t>propositions de projets</a:t>
            </a: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le partage d’une </a:t>
            </a:r>
            <a:r>
              <a:rPr lang="fr-FR" sz="1800" b="1" strike="noStrike" spc="-1" dirty="0">
                <a:solidFill>
                  <a:srgbClr val="FFC000"/>
                </a:solidFill>
                <a:latin typeface="Calibri"/>
                <a:ea typeface="DejaVu Sans"/>
              </a:rPr>
              <a:t>vision</a:t>
            </a:r>
            <a:r>
              <a:rPr lang="fr-FR" sz="1800" b="1" strike="noStrike" spc="-1" dirty="0">
                <a:solidFill>
                  <a:schemeClr val="accent6">
                    <a:lumMod val="50000"/>
                  </a:schemeClr>
                </a:solidFill>
                <a:latin typeface="Calibri"/>
                <a:ea typeface="DejaVu Sans"/>
              </a:rPr>
              <a:t> et d’établir quelle est la </a:t>
            </a:r>
            <a:r>
              <a:rPr lang="fr-FR" sz="1800" b="1" strike="noStrike" spc="-1" dirty="0">
                <a:solidFill>
                  <a:srgbClr val="FFC000"/>
                </a:solidFill>
                <a:latin typeface="Calibri"/>
                <a:ea typeface="DejaVu Sans"/>
              </a:rPr>
              <a:t>mission</a:t>
            </a:r>
            <a:r>
              <a:rPr lang="fr-FR" sz="1800" b="1" strike="noStrike" spc="-1" dirty="0">
                <a:solidFill>
                  <a:schemeClr val="accent6">
                    <a:lumMod val="50000"/>
                  </a:schemeClr>
                </a:solidFill>
                <a:latin typeface="Calibri"/>
                <a:ea typeface="DejaVu Sans"/>
              </a:rPr>
              <a:t> de la filière NT</a:t>
            </a: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l’appui en </a:t>
            </a:r>
            <a:r>
              <a:rPr lang="fr-FR" sz="1800" b="1" strike="noStrike" spc="-1" dirty="0">
                <a:solidFill>
                  <a:srgbClr val="FFC000"/>
                </a:solidFill>
                <a:latin typeface="Calibri"/>
                <a:ea typeface="DejaVu Sans"/>
              </a:rPr>
              <a:t>planification</a:t>
            </a:r>
            <a:r>
              <a:rPr lang="fr-FR" sz="1800" b="1" strike="noStrike" spc="-1" dirty="0">
                <a:solidFill>
                  <a:schemeClr val="accent6">
                    <a:lumMod val="50000"/>
                  </a:schemeClr>
                </a:solidFill>
                <a:latin typeface="Calibri"/>
                <a:ea typeface="DejaVu Sans"/>
              </a:rPr>
              <a:t> des activités, comme le PDL, une </a:t>
            </a:r>
            <a:r>
              <a:rPr lang="fr-FR" sz="1800" b="1" strike="noStrike" spc="-1" dirty="0">
                <a:solidFill>
                  <a:srgbClr val="FFC000"/>
                </a:solidFill>
                <a:latin typeface="Calibri"/>
                <a:ea typeface="DejaVu Sans"/>
              </a:rPr>
              <a:t>facilitation</a:t>
            </a:r>
            <a:r>
              <a:rPr lang="fr-FR" sz="1800" b="1" strike="noStrike" spc="-1" dirty="0">
                <a:solidFill>
                  <a:schemeClr val="accent6">
                    <a:lumMod val="50000"/>
                  </a:schemeClr>
                </a:solidFill>
                <a:latin typeface="Calibri"/>
                <a:ea typeface="DejaVu Sans"/>
              </a:rPr>
              <a:t> des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ateliers et des rencontres pour la priorisation des choix et des besoins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de la filière NT, et une acquisition des compétences nécessaires à mettre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en place des </a:t>
            </a:r>
            <a:r>
              <a:rPr lang="fr-FR" sz="1800" b="1" strike="noStrike" spc="-1" dirty="0">
                <a:solidFill>
                  <a:srgbClr val="FFC000"/>
                </a:solidFill>
                <a:latin typeface="Calibri"/>
                <a:ea typeface="DejaVu Sans"/>
              </a:rPr>
              <a:t>outils de suivi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p:txBody>
      </p:sp>
      <p:pic>
        <p:nvPicPr>
          <p:cNvPr id="156" name="Immagine 6"/>
          <p:cNvPicPr/>
          <p:nvPr/>
        </p:nvPicPr>
        <p:blipFill>
          <a:blip r:embed="rId5"/>
          <a:stretch/>
        </p:blipFill>
        <p:spPr>
          <a:xfrm>
            <a:off x="8046360" y="4518720"/>
            <a:ext cx="4145040" cy="23313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7" name="Gruppo 1"/>
          <p:cNvGrpSpPr/>
          <p:nvPr/>
        </p:nvGrpSpPr>
        <p:grpSpPr>
          <a:xfrm>
            <a:off x="-6480" y="179280"/>
            <a:ext cx="12197880" cy="894960"/>
            <a:chOff x="-6480" y="179280"/>
            <a:chExt cx="12197880" cy="894960"/>
          </a:xfrm>
        </p:grpSpPr>
        <p:sp>
          <p:nvSpPr>
            <p:cNvPr id="158"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59" name="Immagine 2"/>
            <p:cNvPicPr/>
            <p:nvPr/>
          </p:nvPicPr>
          <p:blipFill>
            <a:blip r:embed="rId3"/>
            <a:stretch/>
          </p:blipFill>
          <p:spPr>
            <a:xfrm>
              <a:off x="320040" y="262080"/>
              <a:ext cx="8710560" cy="720000"/>
            </a:xfrm>
            <a:prstGeom prst="rect">
              <a:avLst/>
            </a:prstGeom>
            <a:ln w="0">
              <a:noFill/>
            </a:ln>
          </p:spPr>
        </p:pic>
      </p:grpSp>
      <p:pic>
        <p:nvPicPr>
          <p:cNvPr id="160" name="Immagine 3"/>
          <p:cNvPicPr/>
          <p:nvPr/>
        </p:nvPicPr>
        <p:blipFill>
          <a:blip r:embed="rId4"/>
          <a:stretch/>
        </p:blipFill>
        <p:spPr>
          <a:xfrm>
            <a:off x="9157680" y="260280"/>
            <a:ext cx="521280" cy="361800"/>
          </a:xfrm>
          <a:prstGeom prst="rect">
            <a:avLst/>
          </a:prstGeom>
          <a:ln w="0">
            <a:noFill/>
          </a:ln>
        </p:spPr>
      </p:pic>
      <p:sp>
        <p:nvSpPr>
          <p:cNvPr id="161" name="PlaceHolder 1"/>
          <p:cNvSpPr>
            <a:spLocks noGrp="1"/>
          </p:cNvSpPr>
          <p:nvPr>
            <p:ph type="subTitle"/>
          </p:nvPr>
        </p:nvSpPr>
        <p:spPr>
          <a:xfrm>
            <a:off x="612720" y="1009440"/>
            <a:ext cx="9240840" cy="4213800"/>
          </a:xfrm>
          <a:prstGeom prst="rect">
            <a:avLst/>
          </a:prstGeom>
          <a:noFill/>
          <a:ln w="0">
            <a:noFill/>
          </a:ln>
        </p:spPr>
        <p:txBody>
          <a:bodyPr lIns="0" tIns="0" rIns="0" bIns="0" anchor="ctr">
            <a:noAutofit/>
          </a:bodyPr>
          <a:lstStyle/>
          <a:p>
            <a:pPr algn="ctr">
              <a:lnSpc>
                <a:spcPct val="115000"/>
              </a:lnSpc>
              <a:spcBef>
                <a:spcPts val="1001"/>
              </a:spcBef>
              <a:tabLst>
                <a:tab pos="0" algn="l"/>
              </a:tabLst>
            </a:pPr>
            <a:endParaRPr lang="fr-FR" sz="2400" b="1" strike="noStrike" spc="-1" dirty="0">
              <a:solidFill>
                <a:srgbClr val="0070C0"/>
              </a:solidFill>
              <a:latin typeface="Calibri"/>
              <a:ea typeface="DejaVu Sans"/>
            </a:endParaRPr>
          </a:p>
          <a:p>
            <a:pPr algn="ctr">
              <a:lnSpc>
                <a:spcPct val="115000"/>
              </a:lnSpc>
              <a:spcBef>
                <a:spcPts val="1001"/>
              </a:spcBef>
              <a:tabLst>
                <a:tab pos="0" algn="l"/>
              </a:tabLst>
            </a:pPr>
            <a:endParaRPr lang="fr-FR" sz="2400" b="1" spc="-1" dirty="0">
              <a:solidFill>
                <a:srgbClr val="0070C0"/>
              </a:solidFill>
              <a:latin typeface="Calibri"/>
              <a:ea typeface="DejaVu Sans"/>
            </a:endParaRPr>
          </a:p>
          <a:p>
            <a:pPr marL="0" indent="0" algn="ctr">
              <a:lnSpc>
                <a:spcPct val="115000"/>
              </a:lnSpc>
              <a:spcBef>
                <a:spcPts val="1001"/>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algn="ctr">
              <a:lnSpc>
                <a:spcPct val="115000"/>
              </a:lnSpc>
              <a:spcBef>
                <a:spcPts val="1001"/>
              </a:spcBef>
              <a:tabLst>
                <a:tab pos="0" algn="l"/>
              </a:tabLst>
            </a:pPr>
            <a:endParaRPr lang="fr-FR" sz="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rgbClr val="FFC000"/>
                </a:solidFill>
                <a:latin typeface="Calibri"/>
                <a:ea typeface="DejaVu Sans"/>
              </a:rPr>
              <a:t>Formations </a:t>
            </a:r>
            <a:r>
              <a:rPr lang="fr-FR" sz="1800" b="1" strike="noStrike" spc="-1" dirty="0">
                <a:solidFill>
                  <a:schemeClr val="accent6">
                    <a:lumMod val="50000"/>
                  </a:schemeClr>
                </a:solidFill>
                <a:latin typeface="Calibri"/>
                <a:ea typeface="DejaVu Sans"/>
              </a:rPr>
              <a:t>(en mesure mineure):</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800" b="1" strike="noStrike" spc="-1" dirty="0">
                <a:solidFill>
                  <a:schemeClr val="accent6">
                    <a:lumMod val="50000"/>
                  </a:schemeClr>
                </a:solidFill>
                <a:latin typeface="Calibri"/>
                <a:ea typeface="DejaVu Sans"/>
              </a:rPr>
              <a:t>en traçabilité de produit et/ou de filière ; </a:t>
            </a:r>
            <a:endParaRPr lang="fr-FR" sz="18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800" b="1" strike="noStrike" spc="-1" dirty="0">
                <a:solidFill>
                  <a:schemeClr val="accent6">
                    <a:lumMod val="50000"/>
                  </a:schemeClr>
                </a:solidFill>
                <a:latin typeface="Calibri"/>
                <a:ea typeface="DejaVu Sans"/>
              </a:rPr>
              <a:t>en gestion des groupes ; </a:t>
            </a:r>
            <a:endParaRPr lang="fr-FR" sz="18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800" b="1" strike="noStrike" spc="-1" dirty="0">
                <a:solidFill>
                  <a:schemeClr val="accent6">
                    <a:lumMod val="50000"/>
                  </a:schemeClr>
                </a:solidFill>
                <a:latin typeface="Calibri"/>
                <a:ea typeface="DejaVu Sans"/>
              </a:rPr>
              <a:t>en suivi de la communication interne et externe ; </a:t>
            </a:r>
            <a:endParaRPr lang="fr-FR" sz="18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800" b="1" strike="noStrike" spc="-1" dirty="0">
                <a:solidFill>
                  <a:schemeClr val="accent6">
                    <a:lumMod val="50000"/>
                  </a:schemeClr>
                </a:solidFill>
                <a:latin typeface="Calibri"/>
                <a:ea typeface="DejaVu Sans"/>
              </a:rPr>
              <a:t>en </a:t>
            </a:r>
            <a:r>
              <a:rPr lang="fr-FR" sz="1800" b="1" i="1" strike="noStrike" spc="-1" dirty="0">
                <a:solidFill>
                  <a:schemeClr val="accent6">
                    <a:lumMod val="50000"/>
                  </a:schemeClr>
                </a:solidFill>
                <a:latin typeface="Calibri"/>
                <a:ea typeface="DejaVu Sans"/>
              </a:rPr>
              <a:t>leadership</a:t>
            </a:r>
            <a:endParaRPr lang="fr-FR" sz="18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800" b="1" strike="noStrike" spc="-1" dirty="0">
                <a:solidFill>
                  <a:schemeClr val="accent6">
                    <a:lumMod val="50000"/>
                  </a:schemeClr>
                </a:solidFill>
                <a:latin typeface="Calibri"/>
                <a:ea typeface="DejaVu Sans"/>
              </a:rPr>
              <a:t>en </a:t>
            </a:r>
            <a:r>
              <a:rPr lang="fr-FR" sz="1800" b="1" i="1" strike="noStrike" spc="-1" dirty="0">
                <a:solidFill>
                  <a:schemeClr val="accent6">
                    <a:lumMod val="50000"/>
                  </a:schemeClr>
                </a:solidFill>
                <a:latin typeface="Calibri"/>
                <a:ea typeface="DejaVu Sans"/>
              </a:rPr>
              <a:t>soft </a:t>
            </a:r>
            <a:r>
              <a:rPr lang="fr-FR" sz="1800" b="1" i="1" strike="noStrike" spc="-1" dirty="0" err="1">
                <a:solidFill>
                  <a:schemeClr val="accent6">
                    <a:lumMod val="50000"/>
                  </a:schemeClr>
                </a:solidFill>
                <a:latin typeface="Calibri"/>
                <a:ea typeface="DejaVu Sans"/>
              </a:rPr>
              <a:t>skills</a:t>
            </a:r>
            <a:r>
              <a:rPr lang="fr-FR" sz="1800" b="1" i="1" strike="noStrike" spc="-1" dirty="0">
                <a:solidFill>
                  <a:schemeClr val="accent6">
                    <a:lumMod val="50000"/>
                  </a:schemeClr>
                </a:solidFill>
                <a:latin typeface="Calibri"/>
                <a:ea typeface="DejaVu Sans"/>
              </a:rPr>
              <a:t> </a:t>
            </a:r>
            <a:r>
              <a:rPr lang="fr-FR" sz="1800" b="1" strike="noStrike" spc="-1" dirty="0">
                <a:solidFill>
                  <a:schemeClr val="accent6">
                    <a:lumMod val="50000"/>
                  </a:schemeClr>
                </a:solidFill>
                <a:latin typeface="Calibri"/>
                <a:ea typeface="DejaVu Sans"/>
              </a:rPr>
              <a:t>(compétences relationnelles et comportementales) </a:t>
            </a:r>
            <a:endParaRPr lang="fr-FR" sz="18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pour la meilleure coordination et direction de la gestion d’une entreprise </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a:p>
            <a:pPr algn="just">
              <a:lnSpc>
                <a:spcPct val="100000"/>
              </a:lnSpc>
              <a:tabLst>
                <a:tab pos="0" algn="l"/>
              </a:tabLst>
            </a:pPr>
            <a:r>
              <a:rPr lang="fr-FR" sz="1800" b="1" strike="noStrike" spc="-1" dirty="0">
                <a:solidFill>
                  <a:schemeClr val="accent6">
                    <a:lumMod val="50000"/>
                  </a:schemeClr>
                </a:solidFill>
                <a:latin typeface="Calibri"/>
                <a:ea typeface="DejaVu Sans"/>
              </a:rPr>
              <a:t> </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p:txBody>
      </p:sp>
      <p:pic>
        <p:nvPicPr>
          <p:cNvPr id="162" name="Immagine 7"/>
          <p:cNvPicPr/>
          <p:nvPr/>
        </p:nvPicPr>
        <p:blipFill>
          <a:blip r:embed="rId5"/>
          <a:stretch/>
        </p:blipFill>
        <p:spPr>
          <a:xfrm>
            <a:off x="7520837" y="2045340"/>
            <a:ext cx="2142000" cy="2142000"/>
          </a:xfrm>
          <a:prstGeom prst="rect">
            <a:avLst/>
          </a:prstGeom>
          <a:ln w="0">
            <a:noFill/>
          </a:ln>
        </p:spPr>
      </p:pic>
      <p:pic>
        <p:nvPicPr>
          <p:cNvPr id="163" name="Immagine 9"/>
          <p:cNvPicPr/>
          <p:nvPr/>
        </p:nvPicPr>
        <p:blipFill>
          <a:blip r:embed="rId6"/>
          <a:stretch/>
        </p:blipFill>
        <p:spPr>
          <a:xfrm>
            <a:off x="654660" y="5090446"/>
            <a:ext cx="4578480" cy="173088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4" name="Gruppo 1"/>
          <p:cNvGrpSpPr/>
          <p:nvPr/>
        </p:nvGrpSpPr>
        <p:grpSpPr>
          <a:xfrm>
            <a:off x="-6480" y="179280"/>
            <a:ext cx="12197880" cy="894960"/>
            <a:chOff x="-6480" y="179280"/>
            <a:chExt cx="12197880" cy="894960"/>
          </a:xfrm>
        </p:grpSpPr>
        <p:sp>
          <p:nvSpPr>
            <p:cNvPr id="165"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66" name="Immagine 2"/>
            <p:cNvPicPr/>
            <p:nvPr/>
          </p:nvPicPr>
          <p:blipFill>
            <a:blip r:embed="rId3"/>
            <a:stretch/>
          </p:blipFill>
          <p:spPr>
            <a:xfrm>
              <a:off x="320040" y="262080"/>
              <a:ext cx="8710560" cy="720000"/>
            </a:xfrm>
            <a:prstGeom prst="rect">
              <a:avLst/>
            </a:prstGeom>
            <a:ln w="0">
              <a:noFill/>
            </a:ln>
          </p:spPr>
        </p:pic>
      </p:grpSp>
      <p:pic>
        <p:nvPicPr>
          <p:cNvPr id="167" name="Immagine 3"/>
          <p:cNvPicPr/>
          <p:nvPr/>
        </p:nvPicPr>
        <p:blipFill>
          <a:blip r:embed="rId4"/>
          <a:stretch/>
        </p:blipFill>
        <p:spPr>
          <a:xfrm>
            <a:off x="9157680" y="260280"/>
            <a:ext cx="521280" cy="361800"/>
          </a:xfrm>
          <a:prstGeom prst="rect">
            <a:avLst/>
          </a:prstGeom>
          <a:ln w="0">
            <a:noFill/>
          </a:ln>
        </p:spPr>
      </p:pic>
      <p:sp>
        <p:nvSpPr>
          <p:cNvPr id="168" name="PlaceHolder 1"/>
          <p:cNvSpPr>
            <a:spLocks noGrp="1"/>
          </p:cNvSpPr>
          <p:nvPr>
            <p:ph type="subTitle"/>
          </p:nvPr>
        </p:nvSpPr>
        <p:spPr>
          <a:xfrm>
            <a:off x="566639" y="982080"/>
            <a:ext cx="10036509" cy="5783399"/>
          </a:xfrm>
          <a:prstGeom prst="rect">
            <a:avLst/>
          </a:prstGeom>
          <a:noFill/>
          <a:ln w="0">
            <a:noFill/>
          </a:ln>
        </p:spPr>
        <p:txBody>
          <a:bodyPr lIns="0" tIns="0" rIns="0" bIns="0" anchor="ctr">
            <a:noAutofit/>
          </a:bodyPr>
          <a:lstStyle/>
          <a:p>
            <a:pPr marL="0" indent="0" algn="ctr">
              <a:lnSpc>
                <a:spcPct val="115000"/>
              </a:lnSpc>
              <a:spcBef>
                <a:spcPts val="1001"/>
              </a:spcBef>
              <a:buNone/>
              <a:tabLst>
                <a:tab pos="0" algn="l"/>
              </a:tabLst>
            </a:pPr>
            <a:endParaRPr lang="fr-FR" sz="2400" b="1" strike="noStrike" spc="-1" dirty="0">
              <a:solidFill>
                <a:srgbClr val="0070C0"/>
              </a:solidFill>
              <a:latin typeface="Calibri"/>
              <a:ea typeface="DejaVu Sans"/>
            </a:endParaRPr>
          </a:p>
          <a:p>
            <a:pPr marL="0" indent="0" algn="ctr">
              <a:lnSpc>
                <a:spcPct val="115000"/>
              </a:lnSpc>
              <a:spcBef>
                <a:spcPts val="1001"/>
              </a:spcBef>
              <a:buNone/>
              <a:tabLst>
                <a:tab pos="0" algn="l"/>
              </a:tabLst>
            </a:pPr>
            <a:endParaRPr lang="fr-FR" sz="2400" b="1" spc="-1" dirty="0">
              <a:solidFill>
                <a:srgbClr val="0070C0"/>
              </a:solidFill>
              <a:latin typeface="Calibri"/>
              <a:ea typeface="DejaVu Sans"/>
            </a:endParaRPr>
          </a:p>
          <a:p>
            <a:pPr marL="0" indent="0" algn="ctr">
              <a:lnSpc>
                <a:spcPct val="115000"/>
              </a:lnSpc>
              <a:spcBef>
                <a:spcPts val="0"/>
              </a:spcBef>
              <a:buNone/>
              <a:tabLst>
                <a:tab pos="0" algn="l"/>
              </a:tabLst>
            </a:pPr>
            <a:r>
              <a:rPr lang="fr-FR" sz="2400" b="1" strike="noStrike" spc="-1" dirty="0">
                <a:solidFill>
                  <a:srgbClr val="0070C0"/>
                </a:solidFill>
                <a:latin typeface="Calibri"/>
                <a:ea typeface="DejaVu Sans"/>
              </a:rPr>
              <a:t>Élaborer un plan de RC pour les membres de la filière NT </a:t>
            </a:r>
            <a:endParaRPr lang="fr-FR" sz="2400" b="0" strike="noStrike" spc="-1" dirty="0">
              <a:solidFill>
                <a:srgbClr val="000000"/>
              </a:solidFill>
              <a:latin typeface="Arial"/>
            </a:endParaRPr>
          </a:p>
          <a:p>
            <a:pPr marL="0" indent="0" algn="just">
              <a:lnSpc>
                <a:spcPct val="100000"/>
              </a:lnSpc>
              <a:buNone/>
              <a:tabLst>
                <a:tab pos="0" algn="l"/>
              </a:tabLst>
            </a:pPr>
            <a:r>
              <a:rPr lang="fr-FR" sz="2000" b="1" strike="noStrike" spc="-1" dirty="0">
                <a:solidFill>
                  <a:srgbClr val="FFC000"/>
                </a:solidFill>
                <a:latin typeface="Calibri"/>
                <a:ea typeface="DejaVu Sans"/>
              </a:rPr>
              <a:t>Conclusions</a:t>
            </a:r>
            <a:endParaRPr lang="fr-FR" sz="2000" b="0" strike="noStrike" spc="-1" dirty="0">
              <a:solidFill>
                <a:srgbClr val="000000"/>
              </a:solidFill>
              <a:latin typeface="Arial"/>
            </a:endParaRPr>
          </a:p>
          <a:p>
            <a:pPr marL="0" indent="0" algn="just">
              <a:lnSpc>
                <a:spcPct val="100000"/>
              </a:lnSpc>
              <a:buNone/>
              <a:tabLst>
                <a:tab pos="0" algn="l"/>
              </a:tabLst>
            </a:pPr>
            <a:r>
              <a:rPr lang="fr-FR" sz="1700" b="1" strike="noStrike" spc="-1" dirty="0">
                <a:solidFill>
                  <a:schemeClr val="accent6">
                    <a:lumMod val="50000"/>
                  </a:schemeClr>
                </a:solidFill>
                <a:latin typeface="Calibri"/>
                <a:ea typeface="DejaVu Sans"/>
              </a:rPr>
              <a:t>Sur la base des informations fournies, la trajectoire de renforcement des capacités (RC) identifiée doit être accomplie à travers un </a:t>
            </a:r>
            <a:r>
              <a:rPr lang="fr-FR" sz="1700" b="1" strike="noStrike" spc="-1" dirty="0">
                <a:solidFill>
                  <a:srgbClr val="0070C0"/>
                </a:solidFill>
                <a:latin typeface="Calibri"/>
                <a:ea typeface="DejaVu Sans"/>
              </a:rPr>
              <a:t>chemin de planification stratégique participative</a:t>
            </a:r>
            <a:r>
              <a:rPr lang="fr-FR" sz="1700" b="1" strike="noStrike" spc="-1" dirty="0">
                <a:solidFill>
                  <a:schemeClr val="accent6">
                    <a:lumMod val="50000"/>
                  </a:schemeClr>
                </a:solidFill>
                <a:latin typeface="Calibri"/>
                <a:ea typeface="DejaVu Sans"/>
              </a:rPr>
              <a:t> qui doit:</a:t>
            </a:r>
            <a:endParaRPr lang="fr-FR" sz="17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700" b="1" strike="noStrike" spc="-1" dirty="0">
                <a:solidFill>
                  <a:schemeClr val="accent6">
                    <a:lumMod val="50000"/>
                  </a:schemeClr>
                </a:solidFill>
                <a:latin typeface="Calibri"/>
                <a:ea typeface="DejaVu Sans"/>
              </a:rPr>
              <a:t>fournir </a:t>
            </a:r>
            <a:r>
              <a:rPr lang="fr-FR" sz="1700" b="1" u="sng" strike="noStrike" spc="-1" dirty="0">
                <a:solidFill>
                  <a:schemeClr val="accent6">
                    <a:lumMod val="50000"/>
                  </a:schemeClr>
                </a:solidFill>
                <a:uFillTx/>
                <a:latin typeface="Calibri"/>
                <a:ea typeface="DejaVu Sans"/>
              </a:rPr>
              <a:t>une vision et une mission claires </a:t>
            </a:r>
            <a:r>
              <a:rPr lang="fr-FR" sz="1700" b="1" strike="noStrike" spc="-1" dirty="0">
                <a:solidFill>
                  <a:schemeClr val="accent6">
                    <a:lumMod val="50000"/>
                  </a:schemeClr>
                </a:solidFill>
                <a:latin typeface="Calibri"/>
                <a:ea typeface="DejaVu Sans"/>
              </a:rPr>
              <a:t>pour tous les membres du Comité</a:t>
            </a:r>
            <a:endParaRPr lang="fr-FR" sz="17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700" b="1" strike="noStrike" spc="-1" dirty="0">
                <a:solidFill>
                  <a:schemeClr val="accent6">
                    <a:lumMod val="50000"/>
                  </a:schemeClr>
                </a:solidFill>
                <a:latin typeface="Calibri"/>
                <a:ea typeface="DejaVu Sans"/>
              </a:rPr>
              <a:t>mettre en place un </a:t>
            </a:r>
            <a:r>
              <a:rPr lang="fr-FR" sz="1700" b="1" u="sng" strike="noStrike" spc="-1" dirty="0">
                <a:solidFill>
                  <a:schemeClr val="accent6">
                    <a:lumMod val="50000"/>
                  </a:schemeClr>
                </a:solidFill>
                <a:uFillTx/>
                <a:latin typeface="Calibri"/>
                <a:ea typeface="DejaVu Sans"/>
              </a:rPr>
              <a:t>outil de développement à moyen-long terme </a:t>
            </a:r>
            <a:r>
              <a:rPr lang="fr-FR" sz="1700" b="1" strike="noStrike" spc="-1" dirty="0">
                <a:solidFill>
                  <a:schemeClr val="accent6">
                    <a:lumMod val="50000"/>
                  </a:schemeClr>
                </a:solidFill>
                <a:latin typeface="Calibri"/>
                <a:ea typeface="DejaVu Sans"/>
              </a:rPr>
              <a:t>dans lequel tous les acteurs de la filière peuvent s'identifier</a:t>
            </a:r>
            <a:endParaRPr lang="fr-FR" sz="1700" b="0" strike="noStrike" spc="-1" dirty="0">
              <a:solidFill>
                <a:srgbClr val="000000"/>
              </a:solidFill>
              <a:latin typeface="Arial"/>
            </a:endParaRPr>
          </a:p>
          <a:p>
            <a:pPr marL="228600" indent="-228600" algn="just">
              <a:lnSpc>
                <a:spcPct val="100000"/>
              </a:lnSpc>
              <a:buClr>
                <a:srgbClr val="603A14"/>
              </a:buClr>
              <a:buFont typeface="Wingdings" charset="2"/>
              <a:buChar char=""/>
              <a:tabLst>
                <a:tab pos="0" algn="l"/>
              </a:tabLst>
            </a:pPr>
            <a:r>
              <a:rPr lang="fr-FR" sz="1700" b="1" strike="noStrike" spc="-1" dirty="0">
                <a:solidFill>
                  <a:schemeClr val="accent6">
                    <a:lumMod val="50000"/>
                  </a:schemeClr>
                </a:solidFill>
                <a:latin typeface="Calibri"/>
                <a:ea typeface="DejaVu Sans"/>
              </a:rPr>
              <a:t>faire acquérir aux membres du CDF-NT les </a:t>
            </a:r>
            <a:r>
              <a:rPr lang="fr-FR" sz="1700" b="1" u="sng" strike="noStrike" spc="-1" dirty="0">
                <a:solidFill>
                  <a:schemeClr val="accent6">
                    <a:lumMod val="50000"/>
                  </a:schemeClr>
                </a:solidFill>
                <a:uFillTx/>
                <a:latin typeface="Calibri"/>
                <a:ea typeface="DejaVu Sans"/>
              </a:rPr>
              <a:t>outils nécessaires </a:t>
            </a:r>
            <a:r>
              <a:rPr lang="fr-FR" sz="1700" b="1" strike="noStrike" spc="-1" dirty="0">
                <a:solidFill>
                  <a:schemeClr val="accent6">
                    <a:lumMod val="50000"/>
                  </a:schemeClr>
                </a:solidFill>
                <a:latin typeface="Calibri"/>
                <a:ea typeface="DejaVu Sans"/>
              </a:rPr>
              <a:t>pour :</a:t>
            </a:r>
            <a:endParaRPr lang="fr-FR" sz="1700" b="0" strike="noStrike" spc="-1" dirty="0">
              <a:solidFill>
                <a:srgbClr val="000000"/>
              </a:solidFill>
              <a:latin typeface="Arial"/>
            </a:endParaRPr>
          </a:p>
          <a:p>
            <a:pPr marL="0" indent="0">
              <a:lnSpc>
                <a:spcPct val="100000"/>
              </a:lnSpc>
              <a:spcBef>
                <a:spcPts val="0"/>
              </a:spcBef>
              <a:buNone/>
              <a:tabLst>
                <a:tab pos="0" algn="l"/>
              </a:tabLst>
            </a:pPr>
            <a:r>
              <a:rPr lang="fr-FR" sz="1700" b="1" strike="noStrike" spc="-1" dirty="0">
                <a:solidFill>
                  <a:schemeClr val="accent6">
                    <a:lumMod val="50000"/>
                  </a:schemeClr>
                </a:solidFill>
                <a:latin typeface="Calibri"/>
                <a:ea typeface="DejaVu Sans"/>
              </a:rPr>
              <a:t>		- une planification intégrée et durable (thèmes, objectifs, actions, résultats, indicateurs,   	   		   suivi et évaluation) </a:t>
            </a:r>
            <a:endParaRPr lang="fr-FR" sz="1700" b="0" strike="noStrike" spc="-1" dirty="0">
              <a:solidFill>
                <a:srgbClr val="000000"/>
              </a:solidFill>
              <a:latin typeface="Arial"/>
            </a:endParaRPr>
          </a:p>
          <a:p>
            <a:pPr marL="0" indent="0" algn="just">
              <a:lnSpc>
                <a:spcPct val="100000"/>
              </a:lnSpc>
              <a:spcBef>
                <a:spcPts val="0"/>
              </a:spcBef>
              <a:buNone/>
              <a:tabLst>
                <a:tab pos="0" algn="l"/>
              </a:tabLst>
            </a:pPr>
            <a:r>
              <a:rPr lang="fr-FR" sz="1700" b="1" strike="noStrike" spc="-1" dirty="0">
                <a:solidFill>
                  <a:schemeClr val="accent6">
                    <a:lumMod val="50000"/>
                  </a:schemeClr>
                </a:solidFill>
                <a:latin typeface="Calibri"/>
                <a:ea typeface="DejaVu Sans"/>
              </a:rPr>
              <a:t>		- le processus d'animation et d'accompagnement participatif (gestion de groupes, 	   			   modération)</a:t>
            </a:r>
            <a:endParaRPr lang="fr-FR" sz="1700" b="0" strike="noStrike" spc="-1" dirty="0">
              <a:solidFill>
                <a:srgbClr val="000000"/>
              </a:solidFill>
              <a:latin typeface="Arial"/>
            </a:endParaRPr>
          </a:p>
          <a:p>
            <a:pPr marL="0" indent="0" algn="just">
              <a:lnSpc>
                <a:spcPct val="100000"/>
              </a:lnSpc>
              <a:spcBef>
                <a:spcPts val="0"/>
              </a:spcBef>
              <a:buNone/>
              <a:tabLst>
                <a:tab pos="0" algn="l"/>
              </a:tabLst>
            </a:pPr>
            <a:r>
              <a:rPr lang="fr-FR" sz="1700" b="1" strike="noStrike" spc="-1" dirty="0">
                <a:solidFill>
                  <a:schemeClr val="accent6">
                    <a:lumMod val="50000"/>
                  </a:schemeClr>
                </a:solidFill>
                <a:latin typeface="Calibri"/>
                <a:ea typeface="DejaVu Sans"/>
              </a:rPr>
              <a:t>		- les techniques d'accompagnement des acteurs de chaque maillon de la chaîne de 	   		   valeur NT qui expriment le projet qui sera créé à l'issue du parcours participatif. </a:t>
            </a:r>
            <a:endParaRPr lang="fr-FR" sz="1600" b="0" strike="noStrike" spc="-1" dirty="0">
              <a:solidFill>
                <a:srgbClr val="000000"/>
              </a:solidFill>
              <a:latin typeface="Arial"/>
            </a:endParaRPr>
          </a:p>
          <a:p>
            <a:pPr marL="0" indent="0" algn="just">
              <a:lnSpc>
                <a:spcPct val="100000"/>
              </a:lnSpc>
              <a:buNone/>
              <a:tabLst>
                <a:tab pos="0" algn="l"/>
              </a:tabLst>
            </a:pPr>
            <a:r>
              <a:rPr lang="fr-FR" sz="2000" b="1" strike="noStrike" spc="-1" dirty="0">
                <a:solidFill>
                  <a:srgbClr val="FFC000"/>
                </a:solidFill>
                <a:latin typeface="Calibri"/>
                <a:ea typeface="DejaVu Sans"/>
              </a:rPr>
              <a:t>Le succès de ce processus de RC et la mesure dans laquelle chacun des acteurs aura appris dépend certainement de la participation chorale et constante de tous les membres de la filière, protagonistes du processus de planification à entreprendre tous ensemble. </a:t>
            </a:r>
            <a:endParaRPr lang="fr-FR" sz="2000" b="0" strike="noStrike" spc="-1" dirty="0">
              <a:solidFill>
                <a:srgbClr val="000000"/>
              </a:solidFill>
              <a:latin typeface="Arial"/>
            </a:endParaRPr>
          </a:p>
          <a:p>
            <a:pPr marL="0" indent="0" algn="just">
              <a:lnSpc>
                <a:spcPct val="100000"/>
              </a:lnSpc>
              <a:buNone/>
              <a:tabLst>
                <a:tab pos="0" algn="l"/>
              </a:tabLst>
            </a:pPr>
            <a:r>
              <a:rPr lang="fr-FR" sz="1800" b="1" strike="noStrike" spc="-1" dirty="0">
                <a:solidFill>
                  <a:schemeClr val="accent6">
                    <a:lumMod val="50000"/>
                  </a:schemeClr>
                </a:solidFill>
                <a:latin typeface="Calibri"/>
                <a:ea typeface="DejaVu Sans"/>
              </a:rPr>
              <a:t> </a:t>
            </a:r>
            <a:endParaRPr lang="fr-FR" sz="1800" b="0" strike="noStrike" spc="-1" dirty="0">
              <a:solidFill>
                <a:srgbClr val="000000"/>
              </a:solidFill>
              <a:latin typeface="Arial"/>
            </a:endParaRPr>
          </a:p>
          <a:p>
            <a:pPr algn="just">
              <a:lnSpc>
                <a:spcPct val="100000"/>
              </a:lnSpc>
              <a:tabLst>
                <a:tab pos="0" algn="l"/>
              </a:tabLst>
            </a:pPr>
            <a:endParaRPr lang="fr-FR" sz="1800" b="0" strike="noStrike" spc="-1" dirty="0">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9" name="Gruppo 1"/>
          <p:cNvGrpSpPr/>
          <p:nvPr/>
        </p:nvGrpSpPr>
        <p:grpSpPr>
          <a:xfrm>
            <a:off x="-6480" y="179280"/>
            <a:ext cx="12197880" cy="894960"/>
            <a:chOff x="-6480" y="179280"/>
            <a:chExt cx="12197880" cy="894960"/>
          </a:xfrm>
        </p:grpSpPr>
        <p:sp>
          <p:nvSpPr>
            <p:cNvPr id="170" name="CustomShape 2"/>
            <p:cNvSpPr/>
            <p:nvPr/>
          </p:nvSpPr>
          <p:spPr>
            <a:xfrm>
              <a:off x="-6480" y="179280"/>
              <a:ext cx="12197880" cy="894960"/>
            </a:xfrm>
            <a:prstGeom prst="rect">
              <a:avLst/>
            </a:prstGeom>
            <a:gradFill rotWithShape="0">
              <a:gsLst>
                <a:gs pos="48000">
                  <a:srgbClr val="FFFFFF"/>
                </a:gs>
                <a:gs pos="100000">
                  <a:srgbClr val="FBEEC9">
                    <a:alpha val="78039"/>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171" name="Immagine 2"/>
            <p:cNvPicPr/>
            <p:nvPr/>
          </p:nvPicPr>
          <p:blipFill>
            <a:blip r:embed="rId3"/>
            <a:stretch/>
          </p:blipFill>
          <p:spPr>
            <a:xfrm>
              <a:off x="320040" y="262080"/>
              <a:ext cx="8710560" cy="720000"/>
            </a:xfrm>
            <a:prstGeom prst="rect">
              <a:avLst/>
            </a:prstGeom>
            <a:ln w="0">
              <a:noFill/>
            </a:ln>
          </p:spPr>
        </p:pic>
      </p:grpSp>
      <p:pic>
        <p:nvPicPr>
          <p:cNvPr id="172" name="Immagine 3"/>
          <p:cNvPicPr/>
          <p:nvPr/>
        </p:nvPicPr>
        <p:blipFill>
          <a:blip r:embed="rId4"/>
          <a:stretch/>
        </p:blipFill>
        <p:spPr>
          <a:xfrm>
            <a:off x="2861640" y="1894320"/>
            <a:ext cx="4338360" cy="3012480"/>
          </a:xfrm>
          <a:prstGeom prst="rect">
            <a:avLst/>
          </a:prstGeom>
          <a:ln w="0">
            <a:noFill/>
          </a:ln>
        </p:spPr>
      </p:pic>
      <p:sp>
        <p:nvSpPr>
          <p:cNvPr id="173" name="PlaceHolder 1"/>
          <p:cNvSpPr>
            <a:spLocks noGrp="1"/>
          </p:cNvSpPr>
          <p:nvPr>
            <p:ph type="subTitle"/>
          </p:nvPr>
        </p:nvSpPr>
        <p:spPr>
          <a:xfrm>
            <a:off x="612720" y="4140000"/>
            <a:ext cx="8637840" cy="2717640"/>
          </a:xfrm>
          <a:prstGeom prst="rect">
            <a:avLst/>
          </a:prstGeom>
          <a:noFill/>
          <a:ln w="0">
            <a:noFill/>
          </a:ln>
        </p:spPr>
        <p:txBody>
          <a:bodyPr lIns="0" tIns="0" rIns="0" bIns="0" anchor="ctr">
            <a:noAutofit/>
          </a:bodyPr>
          <a:lstStyle/>
          <a:p>
            <a:pPr algn="ctr">
              <a:lnSpc>
                <a:spcPct val="100000"/>
              </a:lnSpc>
              <a:tabLst>
                <a:tab pos="0" algn="l"/>
              </a:tabLst>
            </a:pPr>
            <a:endParaRPr lang="fr-FR" sz="2800" b="0" strike="noStrike" spc="-1">
              <a:solidFill>
                <a:srgbClr val="000000"/>
              </a:solidFill>
              <a:latin typeface="Arial"/>
            </a:endParaRPr>
          </a:p>
          <a:p>
            <a:pPr algn="ctr">
              <a:lnSpc>
                <a:spcPct val="100000"/>
              </a:lnSpc>
              <a:tabLst>
                <a:tab pos="0" algn="l"/>
              </a:tabLst>
            </a:pPr>
            <a:endParaRPr lang="fr-FR" sz="2800" b="0" strike="noStrike" spc="-1">
              <a:solidFill>
                <a:srgbClr val="000000"/>
              </a:solidFill>
              <a:latin typeface="Arial"/>
            </a:endParaRPr>
          </a:p>
          <a:p>
            <a:pPr algn="ctr">
              <a:lnSpc>
                <a:spcPct val="100000"/>
              </a:lnSpc>
              <a:tabLst>
                <a:tab pos="0" algn="l"/>
              </a:tabLst>
            </a:pPr>
            <a:endParaRPr lang="fr-FR" sz="2800" b="0" strike="noStrike" spc="-1">
              <a:solidFill>
                <a:srgbClr val="000000"/>
              </a:solidFill>
              <a:latin typeface="Arial"/>
            </a:endParaRPr>
          </a:p>
          <a:p>
            <a:pPr algn="ctr">
              <a:lnSpc>
                <a:spcPct val="100000"/>
              </a:lnSpc>
              <a:tabLst>
                <a:tab pos="0" algn="l"/>
              </a:tabLst>
            </a:pPr>
            <a:endParaRPr lang="fr-FR" sz="2800" b="0" strike="noStrike" spc="-1">
              <a:solidFill>
                <a:srgbClr val="000000"/>
              </a:solidFill>
              <a:latin typeface="Arial"/>
            </a:endParaRPr>
          </a:p>
          <a:p>
            <a:pPr algn="ctr">
              <a:lnSpc>
                <a:spcPct val="100000"/>
              </a:lnSpc>
              <a:tabLst>
                <a:tab pos="0" algn="l"/>
              </a:tabLst>
            </a:pPr>
            <a:endParaRPr lang="fr-FR" sz="2800" b="0" strike="noStrike" spc="-1">
              <a:solidFill>
                <a:srgbClr val="000000"/>
              </a:solidFill>
              <a:latin typeface="Arial"/>
            </a:endParaRPr>
          </a:p>
          <a:p>
            <a:pPr algn="ctr">
              <a:lnSpc>
                <a:spcPct val="100000"/>
              </a:lnSpc>
              <a:tabLst>
                <a:tab pos="0" algn="l"/>
              </a:tabLst>
            </a:pPr>
            <a:r>
              <a:rPr lang="fr-FR" sz="2800" b="1" i="1" strike="noStrike" spc="-1">
                <a:solidFill>
                  <a:srgbClr val="0070C0"/>
                </a:solidFill>
                <a:latin typeface="Calibri"/>
                <a:ea typeface="DejaVu Sans"/>
              </a:rPr>
              <a:t>Grazie della cortese attenzione!</a:t>
            </a:r>
            <a:endParaRPr lang="fr-FR" sz="2800" b="0" strike="noStrike" spc="-1">
              <a:solidFill>
                <a:srgbClr val="000000"/>
              </a:solidFill>
              <a:latin typeface="Arial"/>
            </a:endParaRPr>
          </a:p>
          <a:p>
            <a:pPr algn="just">
              <a:lnSpc>
                <a:spcPct val="100000"/>
              </a:lnSpc>
              <a:tabLst>
                <a:tab pos="0" algn="l"/>
              </a:tabLst>
            </a:pPr>
            <a:endParaRPr lang="fr-FR" sz="2800" b="0" strike="noStrike" spc="-1">
              <a:solidFill>
                <a:srgbClr val="000000"/>
              </a:solidFill>
              <a:latin typeface="Arial"/>
            </a:endParaRPr>
          </a:p>
          <a:p>
            <a:pPr algn="just">
              <a:lnSpc>
                <a:spcPct val="100000"/>
              </a:lnSpc>
              <a:tabLst>
                <a:tab pos="0" algn="l"/>
              </a:tabLst>
            </a:pPr>
            <a:endParaRPr lang="fr-FR" sz="18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{27A23665-B273-5542-9877-530E5D95B237}tf10001060</Template>
  <TotalTime>1588</TotalTime>
  <Words>907</Words>
  <Application>Microsoft Office PowerPoint</Application>
  <PresentationFormat>Widescreen</PresentationFormat>
  <Paragraphs>100</Paragraphs>
  <Slides>9</Slides>
  <Notes>9</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9</vt:i4>
      </vt:variant>
    </vt:vector>
  </HeadingPairs>
  <TitlesOfParts>
    <vt:vector size="17" baseType="lpstr">
      <vt:lpstr>Arial</vt:lpstr>
      <vt:lpstr>Calibri</vt:lpstr>
      <vt:lpstr>Symbol</vt:lpstr>
      <vt:lpstr>Times New Roman</vt:lpstr>
      <vt:lpstr>Trebuchet MS</vt:lpstr>
      <vt:lpstr>Wingdings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SERVAGRI</dc:title>
  <dc:subject/>
  <dc:creator>Microsoft Office User</dc:creator>
  <dc:description/>
  <cp:lastModifiedBy>Paola Paci</cp:lastModifiedBy>
  <cp:revision>195</cp:revision>
  <dcterms:created xsi:type="dcterms:W3CDTF">2020-07-20T09:45:03Z</dcterms:created>
  <dcterms:modified xsi:type="dcterms:W3CDTF">2023-11-08T06:04:16Z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9</vt:i4>
  </property>
  <property fmtid="{D5CDD505-2E9C-101B-9397-08002B2CF9AE}" pid="7" name="PresentationFormat">
    <vt:lpwstr>Widescreen</vt:lpwstr>
  </property>
  <property fmtid="{D5CDD505-2E9C-101B-9397-08002B2CF9AE}" pid="8" name="ScaleCrop">
    <vt:bool>false</vt:bool>
  </property>
  <property fmtid="{D5CDD505-2E9C-101B-9397-08002B2CF9AE}" pid="9" name="ShareDoc">
    <vt:bool>false</vt:bool>
  </property>
  <property fmtid="{D5CDD505-2E9C-101B-9397-08002B2CF9AE}" pid="10" name="Slides">
    <vt:i4>9</vt:i4>
  </property>
</Properties>
</file>