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5"/>
  </p:notesMasterIdLst>
  <p:sldIdLst>
    <p:sldId id="256" r:id="rId3"/>
    <p:sldId id="284" r:id="rId4"/>
    <p:sldId id="285" r:id="rId5"/>
    <p:sldId id="291" r:id="rId6"/>
    <p:sldId id="292" r:id="rId7"/>
    <p:sldId id="293" r:id="rId8"/>
    <p:sldId id="294" r:id="rId9"/>
    <p:sldId id="286" r:id="rId10"/>
    <p:sldId id="288" r:id="rId11"/>
    <p:sldId id="287" r:id="rId12"/>
    <p:sldId id="289" r:id="rId13"/>
    <p:sldId id="290"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99"/>
    <p:restoredTop sz="94677"/>
  </p:normalViewPr>
  <p:slideViewPr>
    <p:cSldViewPr snapToGrid="0" snapToObjects="1">
      <p:cViewPr varScale="1">
        <p:scale>
          <a:sx n="79" d="100"/>
          <a:sy n="79" d="100"/>
        </p:scale>
        <p:origin x="13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en-US" sz="1800" b="0" strike="noStrike" spc="-1">
                <a:solidFill>
                  <a:srgbClr val="000000"/>
                </a:solidFill>
                <a:latin typeface="Trebuchet MS"/>
              </a:rPr>
              <a:t>Fai clic per spostare la diapositiva</a:t>
            </a:r>
          </a:p>
        </p:txBody>
      </p:sp>
      <p:sp>
        <p:nvSpPr>
          <p:cNvPr id="169" name="PlaceHolder 2"/>
          <p:cNvSpPr>
            <a:spLocks noGrp="1"/>
          </p:cNvSpPr>
          <p:nvPr>
            <p:ph type="body"/>
          </p:nvPr>
        </p:nvSpPr>
        <p:spPr>
          <a:xfrm>
            <a:off x="756000" y="5078520"/>
            <a:ext cx="6047640" cy="4811040"/>
          </a:xfrm>
          <a:prstGeom prst="rect">
            <a:avLst/>
          </a:prstGeom>
        </p:spPr>
        <p:txBody>
          <a:bodyPr lIns="0" tIns="0" rIns="0" bIns="0"/>
          <a:lstStyle/>
          <a:p>
            <a:r>
              <a:rPr lang="en-GB" sz="2000" b="0" strike="noStrike" spc="-1">
                <a:latin typeface="Arial"/>
              </a:rPr>
              <a:t>Fai clic per modificare il formato delle note</a:t>
            </a:r>
          </a:p>
        </p:txBody>
      </p:sp>
      <p:sp>
        <p:nvSpPr>
          <p:cNvPr id="170" name="PlaceHolder 3"/>
          <p:cNvSpPr>
            <a:spLocks noGrp="1"/>
          </p:cNvSpPr>
          <p:nvPr>
            <p:ph type="hdr"/>
          </p:nvPr>
        </p:nvSpPr>
        <p:spPr>
          <a:xfrm>
            <a:off x="0" y="0"/>
            <a:ext cx="3280680" cy="534240"/>
          </a:xfrm>
          <a:prstGeom prst="rect">
            <a:avLst/>
          </a:prstGeom>
        </p:spPr>
        <p:txBody>
          <a:bodyPr lIns="0" tIns="0" rIns="0" bIns="0"/>
          <a:lstStyle/>
          <a:p>
            <a:r>
              <a:rPr lang="en-GB" sz="1400" b="0" strike="noStrike" spc="-1">
                <a:latin typeface="Times New Roman"/>
              </a:rPr>
              <a:t> </a:t>
            </a:r>
          </a:p>
        </p:txBody>
      </p:sp>
      <p:sp>
        <p:nvSpPr>
          <p:cNvPr id="171" name="PlaceHolder 4"/>
          <p:cNvSpPr>
            <a:spLocks noGrp="1"/>
          </p:cNvSpPr>
          <p:nvPr>
            <p:ph type="dt"/>
          </p:nvPr>
        </p:nvSpPr>
        <p:spPr>
          <a:xfrm>
            <a:off x="4278960" y="0"/>
            <a:ext cx="3280680" cy="534240"/>
          </a:xfrm>
          <a:prstGeom prst="rect">
            <a:avLst/>
          </a:prstGeom>
        </p:spPr>
        <p:txBody>
          <a:bodyPr lIns="0" tIns="0" rIns="0" bIns="0"/>
          <a:lstStyle/>
          <a:p>
            <a:pPr algn="r"/>
            <a:r>
              <a:rPr lang="en-GB" sz="1400" b="0" strike="noStrike" spc="-1">
                <a:latin typeface="Times New Roman"/>
              </a:rPr>
              <a:t> </a:t>
            </a:r>
          </a:p>
        </p:txBody>
      </p:sp>
      <p:sp>
        <p:nvSpPr>
          <p:cNvPr id="172" name="PlaceHolder 5"/>
          <p:cNvSpPr>
            <a:spLocks noGrp="1"/>
          </p:cNvSpPr>
          <p:nvPr>
            <p:ph type="ftr"/>
          </p:nvPr>
        </p:nvSpPr>
        <p:spPr>
          <a:xfrm>
            <a:off x="0" y="10157400"/>
            <a:ext cx="3280680" cy="534240"/>
          </a:xfrm>
          <a:prstGeom prst="rect">
            <a:avLst/>
          </a:prstGeom>
        </p:spPr>
        <p:txBody>
          <a:bodyPr lIns="0" tIns="0" rIns="0" bIns="0" anchor="b"/>
          <a:lstStyle/>
          <a:p>
            <a:r>
              <a:rPr lang="en-GB" sz="1400" b="0" strike="noStrike" spc="-1">
                <a:latin typeface="Times New Roman"/>
              </a:rPr>
              <a:t> </a:t>
            </a:r>
          </a:p>
        </p:txBody>
      </p:sp>
      <p:sp>
        <p:nvSpPr>
          <p:cNvPr id="173" name="PlaceHolder 6"/>
          <p:cNvSpPr>
            <a:spLocks noGrp="1"/>
          </p:cNvSpPr>
          <p:nvPr>
            <p:ph type="sldNum"/>
          </p:nvPr>
        </p:nvSpPr>
        <p:spPr>
          <a:xfrm>
            <a:off x="4278960" y="10157400"/>
            <a:ext cx="3280680" cy="534240"/>
          </a:xfrm>
          <a:prstGeom prst="rect">
            <a:avLst/>
          </a:prstGeom>
        </p:spPr>
        <p:txBody>
          <a:bodyPr lIns="0" tIns="0" rIns="0" bIns="0" anchor="b"/>
          <a:lstStyle/>
          <a:p>
            <a:pPr algn="r"/>
            <a:fld id="{C10768A7-1D47-4C18-A353-A4371696F4BD}" type="slidenum">
              <a:rPr lang="en-GB" sz="1400" b="0" strike="noStrike" spc="-1">
                <a:latin typeface="Times New Roman"/>
              </a:rPr>
              <a:t>‹N›</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PlaceHolder 1"/>
          <p:cNvSpPr>
            <a:spLocks noGrp="1" noRot="1" noChangeAspect="1"/>
          </p:cNvSpPr>
          <p:nvPr>
            <p:ph type="sldImg"/>
          </p:nvPr>
        </p:nvSpPr>
        <p:spPr>
          <a:xfrm>
            <a:off x="685800" y="1143000"/>
            <a:ext cx="5486400" cy="3086100"/>
          </a:xfrm>
          <a:prstGeom prst="rect">
            <a:avLst/>
          </a:prstGeom>
        </p:spPr>
      </p:sp>
      <p:sp>
        <p:nvSpPr>
          <p:cNvPr id="519"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endParaRPr lang="fr-FR" sz="2000" b="0" strike="noStrike" spc="-1" dirty="0">
              <a:latin typeface="Arial"/>
            </a:endParaRPr>
          </a:p>
        </p:txBody>
      </p:sp>
      <p:sp>
        <p:nvSpPr>
          <p:cNvPr id="520" name="TextShape 3"/>
          <p:cNvSpPr txBox="1"/>
          <p:nvPr/>
        </p:nvSpPr>
        <p:spPr>
          <a:xfrm>
            <a:off x="3884760" y="8685360"/>
            <a:ext cx="2971440" cy="458280"/>
          </a:xfrm>
          <a:prstGeom prst="rect">
            <a:avLst/>
          </a:prstGeom>
          <a:noFill/>
          <a:ln>
            <a:noFill/>
          </a:ln>
        </p:spPr>
        <p:txBody>
          <a:bodyPr anchor="b"/>
          <a:lstStyle/>
          <a:p>
            <a:pPr algn="r">
              <a:lnSpc>
                <a:spcPct val="100000"/>
              </a:lnSpc>
            </a:pPr>
            <a:fld id="{996F1645-447E-4D67-BA44-85C63F17D61C}" type="slidenum">
              <a:rPr lang="fr-FR" sz="1200" b="0" strike="noStrike" spc="-1">
                <a:latin typeface="Times New Roman"/>
              </a:rPr>
              <a:t>1</a:t>
            </a:fld>
            <a:endParaRPr lang="fr-F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685800" y="1143000"/>
            <a:ext cx="5486400" cy="3086100"/>
          </a:xfrm>
          <a:prstGeom prst="rect">
            <a:avLst/>
          </a:prstGeom>
        </p:spPr>
      </p:sp>
      <p:sp>
        <p:nvSpPr>
          <p:cNvPr id="528"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endParaRPr lang="fr-FR" sz="1200" b="0" strike="noStrike" spc="-1" dirty="0">
              <a:latin typeface="Arial"/>
            </a:endParaRPr>
          </a:p>
        </p:txBody>
      </p:sp>
      <p:sp>
        <p:nvSpPr>
          <p:cNvPr id="529" name="TextShape 3"/>
          <p:cNvSpPr txBox="1"/>
          <p:nvPr/>
        </p:nvSpPr>
        <p:spPr>
          <a:xfrm>
            <a:off x="3884760" y="8685360"/>
            <a:ext cx="2971440" cy="458280"/>
          </a:xfrm>
          <a:prstGeom prst="rect">
            <a:avLst/>
          </a:prstGeom>
          <a:noFill/>
          <a:ln>
            <a:noFill/>
          </a:ln>
        </p:spPr>
        <p:txBody>
          <a:bodyPr anchor="b"/>
          <a:lstStyle/>
          <a:p>
            <a:pPr algn="r">
              <a:lnSpc>
                <a:spcPct val="100000"/>
              </a:lnSpc>
            </a:pPr>
            <a:fld id="{3C6EE909-5237-4A3E-8AD3-A438E11810C6}" type="slidenum">
              <a:rPr lang="fr-FR" sz="1200" b="0" strike="noStrike" spc="-1">
                <a:latin typeface="Times New Roman"/>
              </a:rPr>
              <a:t>10</a:t>
            </a:fld>
            <a:endParaRPr lang="fr-FR" sz="1200" b="0" strike="noStrike" spc="-1">
              <a:latin typeface="Times New Roman"/>
            </a:endParaRPr>
          </a:p>
        </p:txBody>
      </p:sp>
    </p:spTree>
    <p:extLst>
      <p:ext uri="{BB962C8B-B14F-4D97-AF65-F5344CB8AC3E}">
        <p14:creationId xmlns:p14="http://schemas.microsoft.com/office/powerpoint/2010/main" val="4267750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685800" y="1143000"/>
            <a:ext cx="5486400" cy="3086100"/>
          </a:xfrm>
          <a:prstGeom prst="rect">
            <a:avLst/>
          </a:prstGeom>
        </p:spPr>
      </p:sp>
      <p:sp>
        <p:nvSpPr>
          <p:cNvPr id="528"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endParaRPr lang="fr-FR" sz="1200" b="0" strike="noStrike" spc="-1" dirty="0">
              <a:latin typeface="Arial"/>
            </a:endParaRPr>
          </a:p>
        </p:txBody>
      </p:sp>
      <p:sp>
        <p:nvSpPr>
          <p:cNvPr id="529" name="TextShape 3"/>
          <p:cNvSpPr txBox="1"/>
          <p:nvPr/>
        </p:nvSpPr>
        <p:spPr>
          <a:xfrm>
            <a:off x="3884760" y="8685360"/>
            <a:ext cx="2971440" cy="458280"/>
          </a:xfrm>
          <a:prstGeom prst="rect">
            <a:avLst/>
          </a:prstGeom>
          <a:noFill/>
          <a:ln>
            <a:noFill/>
          </a:ln>
        </p:spPr>
        <p:txBody>
          <a:bodyPr anchor="b"/>
          <a:lstStyle/>
          <a:p>
            <a:pPr algn="r">
              <a:lnSpc>
                <a:spcPct val="100000"/>
              </a:lnSpc>
            </a:pPr>
            <a:fld id="{3C6EE909-5237-4A3E-8AD3-A438E11810C6}" type="slidenum">
              <a:rPr lang="fr-FR" sz="1200" b="0" strike="noStrike" spc="-1">
                <a:latin typeface="Times New Roman"/>
              </a:rPr>
              <a:t>11</a:t>
            </a:fld>
            <a:endParaRPr lang="fr-FR" sz="1200" b="0" strike="noStrike" spc="-1">
              <a:latin typeface="Times New Roman"/>
            </a:endParaRPr>
          </a:p>
        </p:txBody>
      </p:sp>
    </p:spTree>
    <p:extLst>
      <p:ext uri="{BB962C8B-B14F-4D97-AF65-F5344CB8AC3E}">
        <p14:creationId xmlns:p14="http://schemas.microsoft.com/office/powerpoint/2010/main" val="110493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685800" y="1143000"/>
            <a:ext cx="5486400" cy="3086100"/>
          </a:xfrm>
          <a:prstGeom prst="rect">
            <a:avLst/>
          </a:prstGeom>
        </p:spPr>
      </p:sp>
      <p:sp>
        <p:nvSpPr>
          <p:cNvPr id="528"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endParaRPr lang="fr-FR" sz="1200" b="0" strike="noStrike" spc="-1" dirty="0">
              <a:latin typeface="Arial"/>
            </a:endParaRPr>
          </a:p>
        </p:txBody>
      </p:sp>
      <p:sp>
        <p:nvSpPr>
          <p:cNvPr id="529" name="TextShape 3"/>
          <p:cNvSpPr txBox="1"/>
          <p:nvPr/>
        </p:nvSpPr>
        <p:spPr>
          <a:xfrm>
            <a:off x="3884760" y="8685360"/>
            <a:ext cx="2971440" cy="458280"/>
          </a:xfrm>
          <a:prstGeom prst="rect">
            <a:avLst/>
          </a:prstGeom>
          <a:noFill/>
          <a:ln>
            <a:noFill/>
          </a:ln>
        </p:spPr>
        <p:txBody>
          <a:bodyPr anchor="b"/>
          <a:lstStyle/>
          <a:p>
            <a:pPr algn="r">
              <a:lnSpc>
                <a:spcPct val="100000"/>
              </a:lnSpc>
            </a:pPr>
            <a:fld id="{3C6EE909-5237-4A3E-8AD3-A438E11810C6}" type="slidenum">
              <a:rPr lang="fr-FR" sz="1200" b="0" strike="noStrike" spc="-1">
                <a:latin typeface="Times New Roman"/>
              </a:rPr>
              <a:t>12</a:t>
            </a:fld>
            <a:endParaRPr lang="fr-FR" sz="1200" b="0" strike="noStrike" spc="-1">
              <a:latin typeface="Times New Roman"/>
            </a:endParaRPr>
          </a:p>
        </p:txBody>
      </p:sp>
    </p:spTree>
    <p:extLst>
      <p:ext uri="{BB962C8B-B14F-4D97-AF65-F5344CB8AC3E}">
        <p14:creationId xmlns:p14="http://schemas.microsoft.com/office/powerpoint/2010/main" val="90637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685800" y="1143000"/>
            <a:ext cx="5486400" cy="3086100"/>
          </a:xfrm>
          <a:prstGeom prst="rect">
            <a:avLst/>
          </a:prstGeom>
        </p:spPr>
      </p:sp>
      <p:sp>
        <p:nvSpPr>
          <p:cNvPr id="528"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endParaRPr lang="fr-FR" sz="1200" b="0" strike="noStrike" spc="-1" dirty="0">
              <a:latin typeface="Arial"/>
            </a:endParaRPr>
          </a:p>
        </p:txBody>
      </p:sp>
      <p:sp>
        <p:nvSpPr>
          <p:cNvPr id="529" name="TextShape 3"/>
          <p:cNvSpPr txBox="1"/>
          <p:nvPr/>
        </p:nvSpPr>
        <p:spPr>
          <a:xfrm>
            <a:off x="3884760" y="8685360"/>
            <a:ext cx="2971440" cy="458280"/>
          </a:xfrm>
          <a:prstGeom prst="rect">
            <a:avLst/>
          </a:prstGeom>
          <a:noFill/>
          <a:ln>
            <a:noFill/>
          </a:ln>
        </p:spPr>
        <p:txBody>
          <a:bodyPr anchor="b"/>
          <a:lstStyle/>
          <a:p>
            <a:pPr algn="r">
              <a:lnSpc>
                <a:spcPct val="100000"/>
              </a:lnSpc>
            </a:pPr>
            <a:fld id="{3C6EE909-5237-4A3E-8AD3-A438E11810C6}" type="slidenum">
              <a:rPr lang="fr-FR" sz="1200" b="0" strike="noStrike" spc="-1">
                <a:latin typeface="Times New Roman"/>
              </a:rPr>
              <a:t>2</a:t>
            </a:fld>
            <a:endParaRPr lang="fr-FR" sz="1200" b="0" strike="noStrike" spc="-1">
              <a:latin typeface="Times New Roman"/>
            </a:endParaRPr>
          </a:p>
        </p:txBody>
      </p:sp>
    </p:spTree>
    <p:extLst>
      <p:ext uri="{BB962C8B-B14F-4D97-AF65-F5344CB8AC3E}">
        <p14:creationId xmlns:p14="http://schemas.microsoft.com/office/powerpoint/2010/main" val="3028869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685800" y="1143000"/>
            <a:ext cx="5486400" cy="3086100"/>
          </a:xfrm>
          <a:prstGeom prst="rect">
            <a:avLst/>
          </a:prstGeom>
        </p:spPr>
      </p:sp>
      <p:sp>
        <p:nvSpPr>
          <p:cNvPr id="528"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endParaRPr lang="fr-FR" sz="1200" b="0" strike="noStrike" spc="-1" dirty="0">
              <a:latin typeface="Arial"/>
            </a:endParaRPr>
          </a:p>
        </p:txBody>
      </p:sp>
      <p:sp>
        <p:nvSpPr>
          <p:cNvPr id="529" name="TextShape 3"/>
          <p:cNvSpPr txBox="1"/>
          <p:nvPr/>
        </p:nvSpPr>
        <p:spPr>
          <a:xfrm>
            <a:off x="3884760" y="8685360"/>
            <a:ext cx="2971440" cy="458280"/>
          </a:xfrm>
          <a:prstGeom prst="rect">
            <a:avLst/>
          </a:prstGeom>
          <a:noFill/>
          <a:ln>
            <a:noFill/>
          </a:ln>
        </p:spPr>
        <p:txBody>
          <a:bodyPr anchor="b"/>
          <a:lstStyle/>
          <a:p>
            <a:pPr algn="r">
              <a:lnSpc>
                <a:spcPct val="100000"/>
              </a:lnSpc>
            </a:pPr>
            <a:fld id="{3C6EE909-5237-4A3E-8AD3-A438E11810C6}" type="slidenum">
              <a:rPr lang="fr-FR" sz="1200" b="0" strike="noStrike" spc="-1">
                <a:latin typeface="Times New Roman"/>
              </a:rPr>
              <a:t>3</a:t>
            </a:fld>
            <a:endParaRPr lang="fr-FR" sz="1200" b="0" strike="noStrike" spc="-1">
              <a:latin typeface="Times New Roman"/>
            </a:endParaRPr>
          </a:p>
        </p:txBody>
      </p:sp>
    </p:spTree>
    <p:extLst>
      <p:ext uri="{BB962C8B-B14F-4D97-AF65-F5344CB8AC3E}">
        <p14:creationId xmlns:p14="http://schemas.microsoft.com/office/powerpoint/2010/main" val="148089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685800" y="1143000"/>
            <a:ext cx="5486400" cy="3086100"/>
          </a:xfrm>
          <a:prstGeom prst="rect">
            <a:avLst/>
          </a:prstGeom>
        </p:spPr>
      </p:sp>
      <p:sp>
        <p:nvSpPr>
          <p:cNvPr id="528"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endParaRPr lang="fr-FR" sz="1200" b="0" strike="noStrike" spc="-1" dirty="0">
              <a:latin typeface="Arial"/>
            </a:endParaRPr>
          </a:p>
        </p:txBody>
      </p:sp>
      <p:sp>
        <p:nvSpPr>
          <p:cNvPr id="529" name="TextShape 3"/>
          <p:cNvSpPr txBox="1"/>
          <p:nvPr/>
        </p:nvSpPr>
        <p:spPr>
          <a:xfrm>
            <a:off x="3884760" y="8685360"/>
            <a:ext cx="2971440" cy="458280"/>
          </a:xfrm>
          <a:prstGeom prst="rect">
            <a:avLst/>
          </a:prstGeom>
          <a:noFill/>
          <a:ln>
            <a:noFill/>
          </a:ln>
        </p:spPr>
        <p:txBody>
          <a:bodyPr anchor="b"/>
          <a:lstStyle/>
          <a:p>
            <a:pPr algn="r">
              <a:lnSpc>
                <a:spcPct val="100000"/>
              </a:lnSpc>
            </a:pPr>
            <a:fld id="{3C6EE909-5237-4A3E-8AD3-A438E11810C6}" type="slidenum">
              <a:rPr lang="fr-FR" sz="1200" b="0" strike="noStrike" spc="-1">
                <a:latin typeface="Times New Roman"/>
              </a:rPr>
              <a:t>4</a:t>
            </a:fld>
            <a:endParaRPr lang="fr-FR" sz="1200" b="0" strike="noStrike" spc="-1">
              <a:latin typeface="Times New Roman"/>
            </a:endParaRPr>
          </a:p>
        </p:txBody>
      </p:sp>
    </p:spTree>
    <p:extLst>
      <p:ext uri="{BB962C8B-B14F-4D97-AF65-F5344CB8AC3E}">
        <p14:creationId xmlns:p14="http://schemas.microsoft.com/office/powerpoint/2010/main" val="393801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685800" y="1143000"/>
            <a:ext cx="5486400" cy="3086100"/>
          </a:xfrm>
          <a:prstGeom prst="rect">
            <a:avLst/>
          </a:prstGeom>
        </p:spPr>
      </p:sp>
      <p:sp>
        <p:nvSpPr>
          <p:cNvPr id="528"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endParaRPr lang="fr-FR" sz="1200" b="0" strike="noStrike" spc="-1" dirty="0">
              <a:latin typeface="Arial"/>
            </a:endParaRPr>
          </a:p>
        </p:txBody>
      </p:sp>
      <p:sp>
        <p:nvSpPr>
          <p:cNvPr id="529" name="TextShape 3"/>
          <p:cNvSpPr txBox="1"/>
          <p:nvPr/>
        </p:nvSpPr>
        <p:spPr>
          <a:xfrm>
            <a:off x="3884760" y="8685360"/>
            <a:ext cx="2971440" cy="458280"/>
          </a:xfrm>
          <a:prstGeom prst="rect">
            <a:avLst/>
          </a:prstGeom>
          <a:noFill/>
          <a:ln>
            <a:noFill/>
          </a:ln>
        </p:spPr>
        <p:txBody>
          <a:bodyPr anchor="b"/>
          <a:lstStyle/>
          <a:p>
            <a:pPr algn="r">
              <a:lnSpc>
                <a:spcPct val="100000"/>
              </a:lnSpc>
            </a:pPr>
            <a:fld id="{3C6EE909-5237-4A3E-8AD3-A438E11810C6}" type="slidenum">
              <a:rPr lang="fr-FR" sz="1200" b="0" strike="noStrike" spc="-1">
                <a:latin typeface="Times New Roman"/>
              </a:rPr>
              <a:t>5</a:t>
            </a:fld>
            <a:endParaRPr lang="fr-FR" sz="1200" b="0" strike="noStrike" spc="-1">
              <a:latin typeface="Times New Roman"/>
            </a:endParaRPr>
          </a:p>
        </p:txBody>
      </p:sp>
    </p:spTree>
    <p:extLst>
      <p:ext uri="{BB962C8B-B14F-4D97-AF65-F5344CB8AC3E}">
        <p14:creationId xmlns:p14="http://schemas.microsoft.com/office/powerpoint/2010/main" val="185588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685800" y="1143000"/>
            <a:ext cx="5486400" cy="3086100"/>
          </a:xfrm>
          <a:prstGeom prst="rect">
            <a:avLst/>
          </a:prstGeom>
        </p:spPr>
      </p:sp>
      <p:sp>
        <p:nvSpPr>
          <p:cNvPr id="528"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endParaRPr lang="fr-FR" sz="1200" b="0" strike="noStrike" spc="-1" dirty="0">
              <a:latin typeface="Arial"/>
            </a:endParaRPr>
          </a:p>
        </p:txBody>
      </p:sp>
      <p:sp>
        <p:nvSpPr>
          <p:cNvPr id="529" name="TextShape 3"/>
          <p:cNvSpPr txBox="1"/>
          <p:nvPr/>
        </p:nvSpPr>
        <p:spPr>
          <a:xfrm>
            <a:off x="3884760" y="8685360"/>
            <a:ext cx="2971440" cy="458280"/>
          </a:xfrm>
          <a:prstGeom prst="rect">
            <a:avLst/>
          </a:prstGeom>
          <a:noFill/>
          <a:ln>
            <a:noFill/>
          </a:ln>
        </p:spPr>
        <p:txBody>
          <a:bodyPr anchor="b"/>
          <a:lstStyle/>
          <a:p>
            <a:pPr algn="r">
              <a:lnSpc>
                <a:spcPct val="100000"/>
              </a:lnSpc>
            </a:pPr>
            <a:fld id="{3C6EE909-5237-4A3E-8AD3-A438E11810C6}" type="slidenum">
              <a:rPr lang="fr-FR" sz="1200" b="0" strike="noStrike" spc="-1">
                <a:latin typeface="Times New Roman"/>
              </a:rPr>
              <a:t>6</a:t>
            </a:fld>
            <a:endParaRPr lang="fr-FR" sz="1200" b="0" strike="noStrike" spc="-1">
              <a:latin typeface="Times New Roman"/>
            </a:endParaRPr>
          </a:p>
        </p:txBody>
      </p:sp>
    </p:spTree>
    <p:extLst>
      <p:ext uri="{BB962C8B-B14F-4D97-AF65-F5344CB8AC3E}">
        <p14:creationId xmlns:p14="http://schemas.microsoft.com/office/powerpoint/2010/main" val="146132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685800" y="1143000"/>
            <a:ext cx="5486400" cy="3086100"/>
          </a:xfrm>
          <a:prstGeom prst="rect">
            <a:avLst/>
          </a:prstGeom>
        </p:spPr>
      </p:sp>
      <p:sp>
        <p:nvSpPr>
          <p:cNvPr id="528"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endParaRPr lang="fr-FR" sz="1200" b="0" strike="noStrike" spc="-1" dirty="0">
              <a:latin typeface="Arial"/>
            </a:endParaRPr>
          </a:p>
        </p:txBody>
      </p:sp>
      <p:sp>
        <p:nvSpPr>
          <p:cNvPr id="529" name="TextShape 3"/>
          <p:cNvSpPr txBox="1"/>
          <p:nvPr/>
        </p:nvSpPr>
        <p:spPr>
          <a:xfrm>
            <a:off x="3884760" y="8685360"/>
            <a:ext cx="2971440" cy="458280"/>
          </a:xfrm>
          <a:prstGeom prst="rect">
            <a:avLst/>
          </a:prstGeom>
          <a:noFill/>
          <a:ln>
            <a:noFill/>
          </a:ln>
        </p:spPr>
        <p:txBody>
          <a:bodyPr anchor="b"/>
          <a:lstStyle/>
          <a:p>
            <a:pPr algn="r">
              <a:lnSpc>
                <a:spcPct val="100000"/>
              </a:lnSpc>
            </a:pPr>
            <a:fld id="{3C6EE909-5237-4A3E-8AD3-A438E11810C6}" type="slidenum">
              <a:rPr lang="fr-FR" sz="1200" b="0" strike="noStrike" spc="-1">
                <a:latin typeface="Times New Roman"/>
              </a:rPr>
              <a:t>7</a:t>
            </a:fld>
            <a:endParaRPr lang="fr-FR" sz="1200" b="0" strike="noStrike" spc="-1">
              <a:latin typeface="Times New Roman"/>
            </a:endParaRPr>
          </a:p>
        </p:txBody>
      </p:sp>
    </p:spTree>
    <p:extLst>
      <p:ext uri="{BB962C8B-B14F-4D97-AF65-F5344CB8AC3E}">
        <p14:creationId xmlns:p14="http://schemas.microsoft.com/office/powerpoint/2010/main" val="247605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685800" y="1143000"/>
            <a:ext cx="5486400" cy="3086100"/>
          </a:xfrm>
          <a:prstGeom prst="rect">
            <a:avLst/>
          </a:prstGeom>
        </p:spPr>
      </p:sp>
      <p:sp>
        <p:nvSpPr>
          <p:cNvPr id="528"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endParaRPr lang="fr-FR" sz="1200" b="0" strike="noStrike" spc="-1" dirty="0">
              <a:latin typeface="Arial"/>
            </a:endParaRPr>
          </a:p>
        </p:txBody>
      </p:sp>
      <p:sp>
        <p:nvSpPr>
          <p:cNvPr id="529" name="TextShape 3"/>
          <p:cNvSpPr txBox="1"/>
          <p:nvPr/>
        </p:nvSpPr>
        <p:spPr>
          <a:xfrm>
            <a:off x="3884760" y="8685360"/>
            <a:ext cx="2971440" cy="458280"/>
          </a:xfrm>
          <a:prstGeom prst="rect">
            <a:avLst/>
          </a:prstGeom>
          <a:noFill/>
          <a:ln>
            <a:noFill/>
          </a:ln>
        </p:spPr>
        <p:txBody>
          <a:bodyPr anchor="b"/>
          <a:lstStyle/>
          <a:p>
            <a:pPr algn="r">
              <a:lnSpc>
                <a:spcPct val="100000"/>
              </a:lnSpc>
            </a:pPr>
            <a:fld id="{3C6EE909-5237-4A3E-8AD3-A438E11810C6}" type="slidenum">
              <a:rPr lang="fr-FR" sz="1200" b="0" strike="noStrike" spc="-1">
                <a:latin typeface="Times New Roman"/>
              </a:rPr>
              <a:t>8</a:t>
            </a:fld>
            <a:endParaRPr lang="fr-FR" sz="1200" b="0" strike="noStrike" spc="-1">
              <a:latin typeface="Times New Roman"/>
            </a:endParaRPr>
          </a:p>
        </p:txBody>
      </p:sp>
    </p:spTree>
    <p:extLst>
      <p:ext uri="{BB962C8B-B14F-4D97-AF65-F5344CB8AC3E}">
        <p14:creationId xmlns:p14="http://schemas.microsoft.com/office/powerpoint/2010/main" val="420012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685800" y="1143000"/>
            <a:ext cx="5486400" cy="3086100"/>
          </a:xfrm>
          <a:prstGeom prst="rect">
            <a:avLst/>
          </a:prstGeom>
        </p:spPr>
      </p:sp>
      <p:sp>
        <p:nvSpPr>
          <p:cNvPr id="528"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endParaRPr lang="fr-FR" sz="1200" b="0" strike="noStrike" spc="-1" dirty="0">
              <a:latin typeface="Arial"/>
            </a:endParaRPr>
          </a:p>
        </p:txBody>
      </p:sp>
      <p:sp>
        <p:nvSpPr>
          <p:cNvPr id="529" name="TextShape 3"/>
          <p:cNvSpPr txBox="1"/>
          <p:nvPr/>
        </p:nvSpPr>
        <p:spPr>
          <a:xfrm>
            <a:off x="3884760" y="8685360"/>
            <a:ext cx="2971440" cy="458280"/>
          </a:xfrm>
          <a:prstGeom prst="rect">
            <a:avLst/>
          </a:prstGeom>
          <a:noFill/>
          <a:ln>
            <a:noFill/>
          </a:ln>
        </p:spPr>
        <p:txBody>
          <a:bodyPr anchor="b"/>
          <a:lstStyle/>
          <a:p>
            <a:pPr algn="r">
              <a:lnSpc>
                <a:spcPct val="100000"/>
              </a:lnSpc>
            </a:pPr>
            <a:fld id="{3C6EE909-5237-4A3E-8AD3-A438E11810C6}" type="slidenum">
              <a:rPr lang="fr-FR" sz="1200" b="0" strike="noStrike" spc="-1">
                <a:latin typeface="Times New Roman"/>
              </a:rPr>
              <a:t>9</a:t>
            </a:fld>
            <a:endParaRPr lang="fr-FR" sz="1200" b="0" strike="noStrike" spc="-1">
              <a:latin typeface="Times New Roman"/>
            </a:endParaRPr>
          </a:p>
        </p:txBody>
      </p:sp>
    </p:spTree>
    <p:extLst>
      <p:ext uri="{BB962C8B-B14F-4D97-AF65-F5344CB8AC3E}">
        <p14:creationId xmlns:p14="http://schemas.microsoft.com/office/powerpoint/2010/main" val="197736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4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5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5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6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6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6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80"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8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8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8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1506960" y="2404440"/>
            <a:ext cx="7766640" cy="763092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8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28"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9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10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10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10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3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3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3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 name="PlaceHolder 1"/>
          <p:cNvSpPr>
            <a:spLocks noGrp="1"/>
          </p:cNvSpPr>
          <p:nvPr>
            <p:ph type="subTitle"/>
          </p:nvPr>
        </p:nvSpPr>
        <p:spPr>
          <a:xfrm>
            <a:off x="1506960" y="2404440"/>
            <a:ext cx="7766640" cy="763092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3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3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4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506960" y="2404440"/>
            <a:ext cx="7766640" cy="1645920"/>
          </a:xfrm>
          <a:prstGeom prst="rect">
            <a:avLst/>
          </a:prstGeom>
        </p:spPr>
        <p:txBody>
          <a:bodyPr lIns="0" tIns="0" rIns="0" bIns="0" anchor="ctr"/>
          <a:lstStyle/>
          <a:p>
            <a:endParaRPr lang="en-US" sz="1800" b="0" strike="noStrike" spc="-1">
              <a:solidFill>
                <a:srgbClr val="000000"/>
              </a:solidFill>
              <a:latin typeface="Trebuchet MS"/>
            </a:endParaRPr>
          </a:p>
        </p:txBody>
      </p:sp>
      <p:sp>
        <p:nvSpPr>
          <p:cNvPr id="4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1"/>
          <p:cNvGrpSpPr/>
          <p:nvPr/>
        </p:nvGrpSpPr>
        <p:grpSpPr>
          <a:xfrm>
            <a:off x="0" y="-8640"/>
            <a:ext cx="12191760" cy="6866640"/>
            <a:chOff x="0" y="-8640"/>
            <a:chExt cx="12191760" cy="6866640"/>
          </a:xfrm>
        </p:grpSpPr>
        <p:sp>
          <p:nvSpPr>
            <p:cNvPr id="28" name="Line 2"/>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2" name="Line 3"/>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3"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CustomShape 1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CustomShape 11"/>
            <p:cNvSpPr/>
            <p:nvPr/>
          </p:nvSpPr>
          <p:spPr>
            <a:xfrm>
              <a:off x="0" y="4013280"/>
              <a:ext cx="448200" cy="2844360"/>
            </a:xfrm>
            <a:prstGeom prst="triangle">
              <a:avLst>
                <a:gd name="adj" fmla="val 0"/>
              </a:avLst>
            </a:prstGeom>
            <a:solidFill>
              <a:schemeClr val="accent1">
                <a:alpha val="8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1" name="Group 12"/>
          <p:cNvGrpSpPr/>
          <p:nvPr/>
        </p:nvGrpSpPr>
        <p:grpSpPr>
          <a:xfrm>
            <a:off x="360" y="-8640"/>
            <a:ext cx="12191400" cy="6866640"/>
            <a:chOff x="360" y="-8640"/>
            <a:chExt cx="12191400" cy="6866640"/>
          </a:xfrm>
        </p:grpSpPr>
        <p:sp>
          <p:nvSpPr>
            <p:cNvPr id="12" name="Line 13"/>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13" name="Line 14"/>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14" name="CustomShape 15"/>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 name="CustomShape 16"/>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 name="CustomShape 17"/>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 name="CustomShape 18"/>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 name="CustomShape 19"/>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 name="CustomShape 20"/>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 name="CustomShape 21"/>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 name="CustomShape 22"/>
            <p:cNvSpPr/>
            <p:nvPr/>
          </p:nvSpPr>
          <p:spPr>
            <a:xfrm rot="10800000">
              <a:off x="360" y="360"/>
              <a:ext cx="842400" cy="5665680"/>
            </a:xfrm>
            <a:prstGeom prst="triangle">
              <a:avLst>
                <a:gd name="adj" fmla="val 100000"/>
              </a:avLst>
            </a:prstGeom>
            <a:solidFill>
              <a:schemeClr val="accent1">
                <a:alpha val="8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22" name="PlaceHolder 23"/>
          <p:cNvSpPr>
            <a:spLocks noGrp="1"/>
          </p:cNvSpPr>
          <p:nvPr>
            <p:ph type="title"/>
          </p:nvPr>
        </p:nvSpPr>
        <p:spPr>
          <a:xfrm>
            <a:off x="1506960" y="2404440"/>
            <a:ext cx="7766640" cy="1645920"/>
          </a:xfrm>
          <a:prstGeom prst="rect">
            <a:avLst/>
          </a:prstGeom>
        </p:spPr>
        <p:txBody>
          <a:bodyPr anchor="b"/>
          <a:lstStyle/>
          <a:p>
            <a:pPr algn="r">
              <a:lnSpc>
                <a:spcPct val="100000"/>
              </a:lnSpc>
            </a:pPr>
            <a:r>
              <a:rPr lang="en-US" sz="5400" b="0" strike="noStrike" spc="-1">
                <a:solidFill>
                  <a:srgbClr val="F0A22E"/>
                </a:solidFill>
                <a:latin typeface="Trebuchet MS"/>
              </a:rPr>
              <a:t>Fare clic per modificare lo stile del titolo dello schema</a:t>
            </a:r>
            <a:endParaRPr lang="en-US" sz="5400" b="0" strike="noStrike" spc="-1">
              <a:solidFill>
                <a:srgbClr val="000000"/>
              </a:solidFill>
              <a:latin typeface="Trebuchet MS"/>
            </a:endParaRPr>
          </a:p>
        </p:txBody>
      </p:sp>
      <p:sp>
        <p:nvSpPr>
          <p:cNvPr id="23" name="PlaceHolder 24"/>
          <p:cNvSpPr>
            <a:spLocks noGrp="1"/>
          </p:cNvSpPr>
          <p:nvPr>
            <p:ph type="dt"/>
          </p:nvPr>
        </p:nvSpPr>
        <p:spPr>
          <a:xfrm>
            <a:off x="7205040" y="6041520"/>
            <a:ext cx="911520" cy="364680"/>
          </a:xfrm>
          <a:prstGeom prst="rect">
            <a:avLst/>
          </a:prstGeom>
        </p:spPr>
        <p:txBody>
          <a:bodyPr anchor="ctr"/>
          <a:lstStyle/>
          <a:p>
            <a:pPr algn="r">
              <a:lnSpc>
                <a:spcPct val="100000"/>
              </a:lnSpc>
            </a:pPr>
            <a:fld id="{A259414A-907D-45CE-897B-BF86C323A4D8}" type="datetime">
              <a:rPr lang="en-GB" sz="900" b="0" strike="noStrike" spc="-1">
                <a:solidFill>
                  <a:srgbClr val="8B8B8B"/>
                </a:solidFill>
                <a:latin typeface="Trebuchet MS"/>
              </a:rPr>
              <a:t>08/11/2023</a:t>
            </a:fld>
            <a:endParaRPr lang="en-GB" sz="900" b="0" strike="noStrike" spc="-1">
              <a:latin typeface="Times New Roman"/>
            </a:endParaRPr>
          </a:p>
        </p:txBody>
      </p:sp>
      <p:sp>
        <p:nvSpPr>
          <p:cNvPr id="24" name="PlaceHolder 25"/>
          <p:cNvSpPr>
            <a:spLocks noGrp="1"/>
          </p:cNvSpPr>
          <p:nvPr>
            <p:ph type="ftr"/>
          </p:nvPr>
        </p:nvSpPr>
        <p:spPr>
          <a:xfrm>
            <a:off x="677160" y="6041520"/>
            <a:ext cx="6297120" cy="364680"/>
          </a:xfrm>
          <a:prstGeom prst="rect">
            <a:avLst/>
          </a:prstGeom>
        </p:spPr>
        <p:txBody>
          <a:bodyPr anchor="ctr"/>
          <a:lstStyle/>
          <a:p>
            <a:endParaRPr lang="en-GB" sz="2400" b="0" strike="noStrike" spc="-1">
              <a:latin typeface="Times New Roman"/>
            </a:endParaRPr>
          </a:p>
        </p:txBody>
      </p:sp>
      <p:sp>
        <p:nvSpPr>
          <p:cNvPr id="25" name="PlaceHolder 26"/>
          <p:cNvSpPr>
            <a:spLocks noGrp="1"/>
          </p:cNvSpPr>
          <p:nvPr>
            <p:ph type="sldNum"/>
          </p:nvPr>
        </p:nvSpPr>
        <p:spPr>
          <a:xfrm>
            <a:off x="8590680" y="6041520"/>
            <a:ext cx="682920" cy="364680"/>
          </a:xfrm>
          <a:prstGeom prst="rect">
            <a:avLst/>
          </a:prstGeom>
        </p:spPr>
        <p:txBody>
          <a:bodyPr anchor="ctr"/>
          <a:lstStyle/>
          <a:p>
            <a:pPr algn="r">
              <a:lnSpc>
                <a:spcPct val="100000"/>
              </a:lnSpc>
            </a:pPr>
            <a:fld id="{F719874E-1569-4F77-83E0-8BE5A090AD6A}" type="slidenum">
              <a:rPr lang="en-GB" sz="900" b="0" strike="noStrike" spc="-1">
                <a:solidFill>
                  <a:srgbClr val="F0A22E"/>
                </a:solidFill>
                <a:latin typeface="Trebuchet MS"/>
              </a:rPr>
              <a:t>‹N›</a:t>
            </a:fld>
            <a:endParaRPr lang="en-GB" sz="900" b="0" strike="noStrike" spc="-1">
              <a:latin typeface="Times New Roman"/>
            </a:endParaRPr>
          </a:p>
        </p:txBody>
      </p:sp>
      <p:sp>
        <p:nvSpPr>
          <p:cNvPr id="26" name="PlaceHolder 27"/>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404040"/>
                </a:solidFill>
                <a:latin typeface="Trebuchet MS"/>
              </a:rPr>
              <a:t>Fai clic per modificare il formato del testo della struttura</a:t>
            </a:r>
          </a:p>
          <a:p>
            <a:pPr marL="864000" lvl="1" indent="-324000">
              <a:spcBef>
                <a:spcPts val="1134"/>
              </a:spcBef>
              <a:buClr>
                <a:srgbClr val="000000"/>
              </a:buClr>
              <a:buSzPct val="75000"/>
              <a:buFont typeface="Symbol" charset="2"/>
              <a:buChar char=""/>
            </a:pPr>
            <a:r>
              <a:rPr lang="en-US" sz="1400" b="0" strike="noStrike" spc="-1">
                <a:solidFill>
                  <a:srgbClr val="404040"/>
                </a:solidFill>
                <a:latin typeface="Trebuchet MS"/>
              </a:rPr>
              <a:t>Secondo livello struttura</a:t>
            </a:r>
          </a:p>
          <a:p>
            <a:pPr marL="1296000" lvl="2" indent="-288000">
              <a:spcBef>
                <a:spcPts val="850"/>
              </a:spcBef>
              <a:buClr>
                <a:srgbClr val="000000"/>
              </a:buClr>
              <a:buSzPct val="45000"/>
              <a:buFont typeface="Wingdings" charset="2"/>
              <a:buChar char=""/>
            </a:pPr>
            <a:r>
              <a:rPr lang="en-US" sz="1200" b="0" strike="noStrike" spc="-1">
                <a:solidFill>
                  <a:srgbClr val="404040"/>
                </a:solidFill>
                <a:latin typeface="Trebuchet MS"/>
              </a:rPr>
              <a:t>Terzo livello struttura</a:t>
            </a:r>
          </a:p>
          <a:p>
            <a:pPr marL="1728000" lvl="3" indent="-216000">
              <a:spcBef>
                <a:spcPts val="567"/>
              </a:spcBef>
              <a:buClr>
                <a:srgbClr val="000000"/>
              </a:buClr>
              <a:buSzPct val="75000"/>
              <a:buFont typeface="Symbol" charset="2"/>
              <a:buChar char=""/>
            </a:pPr>
            <a:r>
              <a:rPr lang="en-US" sz="1200" b="0" strike="noStrike" spc="-1">
                <a:solidFill>
                  <a:srgbClr val="404040"/>
                </a:solidFill>
                <a:latin typeface="Trebuchet MS"/>
              </a:rPr>
              <a:t>Quarto livello struttura</a:t>
            </a:r>
          </a:p>
          <a:p>
            <a:pPr marL="2160000" lvl="4" indent="-216000">
              <a:spcBef>
                <a:spcPts val="283"/>
              </a:spcBef>
              <a:buClr>
                <a:srgbClr val="000000"/>
              </a:buClr>
              <a:buSzPct val="45000"/>
              <a:buFont typeface="Wingdings" charset="2"/>
              <a:buChar char=""/>
            </a:pPr>
            <a:r>
              <a:rPr lang="en-US" sz="2000" b="0" strike="noStrike" spc="-1">
                <a:solidFill>
                  <a:srgbClr val="404040"/>
                </a:solidFill>
                <a:latin typeface="Trebuchet MS"/>
              </a:rPr>
              <a:t>Quinto livello struttura</a:t>
            </a:r>
          </a:p>
          <a:p>
            <a:pPr marL="2592000" lvl="5" indent="-216000">
              <a:spcBef>
                <a:spcPts val="283"/>
              </a:spcBef>
              <a:buClr>
                <a:srgbClr val="000000"/>
              </a:buClr>
              <a:buSzPct val="45000"/>
              <a:buFont typeface="Wingdings" charset="2"/>
              <a:buChar char=""/>
            </a:pPr>
            <a:r>
              <a:rPr lang="en-US" sz="2000" b="0" strike="noStrike" spc="-1">
                <a:solidFill>
                  <a:srgbClr val="404040"/>
                </a:solidFill>
                <a:latin typeface="Trebuchet MS"/>
              </a:rPr>
              <a:t>Sesto livello struttura</a:t>
            </a:r>
          </a:p>
          <a:p>
            <a:pPr marL="3024000" lvl="6" indent="-216000">
              <a:spcBef>
                <a:spcPts val="283"/>
              </a:spcBef>
              <a:buClr>
                <a:srgbClr val="000000"/>
              </a:buClr>
              <a:buSzPct val="45000"/>
              <a:buFont typeface="Wingdings" charset="2"/>
              <a:buChar char=""/>
            </a:pPr>
            <a:r>
              <a:rPr lang="en-US" sz="2000" b="0" strike="noStrike" spc="-1">
                <a:solidFill>
                  <a:srgbClr val="404040"/>
                </a:solidFill>
                <a:latin typeface="Trebuchet MS"/>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3" name="Group 1"/>
          <p:cNvGrpSpPr/>
          <p:nvPr/>
        </p:nvGrpSpPr>
        <p:grpSpPr>
          <a:xfrm>
            <a:off x="0" y="-8640"/>
            <a:ext cx="12191760" cy="6866640"/>
            <a:chOff x="0" y="-8640"/>
            <a:chExt cx="12191760" cy="6866640"/>
          </a:xfrm>
        </p:grpSpPr>
        <p:sp>
          <p:nvSpPr>
            <p:cNvPr id="64" name="Line 2"/>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65" name="Line 3"/>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66"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8" name="CustomShape 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2" name="CustomShape 1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3" name="CustomShape 11"/>
            <p:cNvSpPr/>
            <p:nvPr/>
          </p:nvSpPr>
          <p:spPr>
            <a:xfrm>
              <a:off x="0" y="4013280"/>
              <a:ext cx="448200" cy="2844360"/>
            </a:xfrm>
            <a:prstGeom prst="triangle">
              <a:avLst>
                <a:gd name="adj" fmla="val 0"/>
              </a:avLst>
            </a:prstGeom>
            <a:solidFill>
              <a:schemeClr val="accent1">
                <a:alpha val="8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74" name="PlaceHolder 12"/>
          <p:cNvSpPr>
            <a:spLocks noGrp="1"/>
          </p:cNvSpPr>
          <p:nvPr>
            <p:ph type="title"/>
          </p:nvPr>
        </p:nvSpPr>
        <p:spPr>
          <a:xfrm>
            <a:off x="677160" y="609480"/>
            <a:ext cx="8596440" cy="1320480"/>
          </a:xfrm>
          <a:prstGeom prst="rect">
            <a:avLst/>
          </a:prstGeom>
        </p:spPr>
        <p:txBody>
          <a:bodyPr>
            <a:normAutofit/>
          </a:bodyPr>
          <a:lstStyle/>
          <a:p>
            <a:pPr>
              <a:lnSpc>
                <a:spcPct val="100000"/>
              </a:lnSpc>
            </a:pPr>
            <a:r>
              <a:rPr lang="en-US" sz="3600" b="0" strike="noStrike" spc="-1">
                <a:solidFill>
                  <a:srgbClr val="F0A22E"/>
                </a:solidFill>
                <a:latin typeface="Trebuchet MS"/>
              </a:rPr>
              <a:t>Fare clic per modificare lo stile del titolo dello schema</a:t>
            </a:r>
            <a:endParaRPr lang="en-US" sz="3600" b="0" strike="noStrike" spc="-1">
              <a:solidFill>
                <a:srgbClr val="000000"/>
              </a:solidFill>
              <a:latin typeface="Trebuchet MS"/>
            </a:endParaRPr>
          </a:p>
        </p:txBody>
      </p:sp>
      <p:sp>
        <p:nvSpPr>
          <p:cNvPr id="75" name="PlaceHolder 13"/>
          <p:cNvSpPr>
            <a:spLocks noGrp="1"/>
          </p:cNvSpPr>
          <p:nvPr>
            <p:ph type="body"/>
          </p:nvPr>
        </p:nvSpPr>
        <p:spPr>
          <a:xfrm>
            <a:off x="677160" y="2160720"/>
            <a:ext cx="8596440" cy="3880440"/>
          </a:xfrm>
          <a:prstGeom prst="rect">
            <a:avLst/>
          </a:prstGeom>
        </p:spPr>
        <p:txBody>
          <a:bodyPr/>
          <a:lstStyle/>
          <a:p>
            <a:pPr marL="343080" indent="-342720">
              <a:lnSpc>
                <a:spcPct val="100000"/>
              </a:lnSpc>
              <a:spcBef>
                <a:spcPts val="1001"/>
              </a:spcBef>
              <a:buClr>
                <a:srgbClr val="F0A22E"/>
              </a:buClr>
              <a:buSzPct val="80000"/>
              <a:buFont typeface="Wingdings 3" charset="2"/>
              <a:buChar char=""/>
            </a:pPr>
            <a:r>
              <a:rPr lang="en-US" sz="1800" b="0" strike="noStrike" spc="-1">
                <a:solidFill>
                  <a:srgbClr val="404040"/>
                </a:solidFill>
                <a:latin typeface="Trebuchet MS"/>
              </a:rPr>
              <a:t>Fare clic per modificare gli stili del testo dello schema</a:t>
            </a:r>
          </a:p>
          <a:p>
            <a:pPr marL="743040" lvl="1" indent="-285480">
              <a:lnSpc>
                <a:spcPct val="100000"/>
              </a:lnSpc>
              <a:spcBef>
                <a:spcPts val="1001"/>
              </a:spcBef>
              <a:buClr>
                <a:srgbClr val="F0A22E"/>
              </a:buClr>
              <a:buSzPct val="80000"/>
              <a:buFont typeface="Wingdings 3" charset="2"/>
              <a:buChar char=""/>
            </a:pPr>
            <a:r>
              <a:rPr lang="en-US" sz="1600" b="0" strike="noStrike" spc="-1">
                <a:solidFill>
                  <a:srgbClr val="404040"/>
                </a:solidFill>
                <a:latin typeface="Trebuchet MS"/>
              </a:rPr>
              <a:t>Secondo livello</a:t>
            </a:r>
          </a:p>
          <a:p>
            <a:pPr marL="1143000" lvl="2" indent="-228240">
              <a:lnSpc>
                <a:spcPct val="100000"/>
              </a:lnSpc>
              <a:spcBef>
                <a:spcPts val="1001"/>
              </a:spcBef>
              <a:buClr>
                <a:srgbClr val="F0A22E"/>
              </a:buClr>
              <a:buSzPct val="80000"/>
              <a:buFont typeface="Wingdings 3" charset="2"/>
              <a:buChar char=""/>
            </a:pPr>
            <a:r>
              <a:rPr lang="en-US" sz="1400" b="0" strike="noStrike" spc="-1">
                <a:solidFill>
                  <a:srgbClr val="404040"/>
                </a:solidFill>
                <a:latin typeface="Trebuchet MS"/>
              </a:rPr>
              <a:t>Terzo livello</a:t>
            </a:r>
          </a:p>
          <a:p>
            <a:pPr marL="1600200" lvl="3" indent="-228240">
              <a:lnSpc>
                <a:spcPct val="100000"/>
              </a:lnSpc>
              <a:spcBef>
                <a:spcPts val="1001"/>
              </a:spcBef>
              <a:buClr>
                <a:srgbClr val="F0A22E"/>
              </a:buClr>
              <a:buSzPct val="80000"/>
              <a:buFont typeface="Wingdings 3" charset="2"/>
              <a:buChar char=""/>
            </a:pPr>
            <a:r>
              <a:rPr lang="en-US" sz="1200" b="0" strike="noStrike" spc="-1">
                <a:solidFill>
                  <a:srgbClr val="404040"/>
                </a:solidFill>
                <a:latin typeface="Trebuchet MS"/>
              </a:rPr>
              <a:t>Quarto livello</a:t>
            </a:r>
          </a:p>
          <a:p>
            <a:pPr marL="2057400" lvl="4" indent="-228240">
              <a:lnSpc>
                <a:spcPct val="100000"/>
              </a:lnSpc>
              <a:spcBef>
                <a:spcPts val="1001"/>
              </a:spcBef>
              <a:buClr>
                <a:srgbClr val="F0A22E"/>
              </a:buClr>
              <a:buSzPct val="80000"/>
              <a:buFont typeface="Wingdings 3" charset="2"/>
              <a:buChar char=""/>
            </a:pPr>
            <a:r>
              <a:rPr lang="en-US" sz="1200" b="0" strike="noStrike" spc="-1">
                <a:solidFill>
                  <a:srgbClr val="404040"/>
                </a:solidFill>
                <a:latin typeface="Trebuchet MS"/>
              </a:rPr>
              <a:t>Quinto livello</a:t>
            </a:r>
          </a:p>
        </p:txBody>
      </p:sp>
      <p:sp>
        <p:nvSpPr>
          <p:cNvPr id="76" name="PlaceHolder 14"/>
          <p:cNvSpPr>
            <a:spLocks noGrp="1"/>
          </p:cNvSpPr>
          <p:nvPr>
            <p:ph type="dt"/>
          </p:nvPr>
        </p:nvSpPr>
        <p:spPr>
          <a:xfrm>
            <a:off x="7205040" y="6041520"/>
            <a:ext cx="911520" cy="364680"/>
          </a:xfrm>
          <a:prstGeom prst="rect">
            <a:avLst/>
          </a:prstGeom>
        </p:spPr>
        <p:txBody>
          <a:bodyPr anchor="ctr"/>
          <a:lstStyle/>
          <a:p>
            <a:pPr algn="r">
              <a:lnSpc>
                <a:spcPct val="100000"/>
              </a:lnSpc>
            </a:pPr>
            <a:fld id="{7A1495E9-1A5B-41CE-ADCC-061F0BA44B10}" type="datetime">
              <a:rPr lang="en-GB" sz="900" b="0" strike="noStrike" spc="-1">
                <a:solidFill>
                  <a:srgbClr val="8B8B8B"/>
                </a:solidFill>
                <a:latin typeface="Trebuchet MS"/>
              </a:rPr>
              <a:t>08/11/2023</a:t>
            </a:fld>
            <a:endParaRPr lang="en-GB" sz="900" b="0" strike="noStrike" spc="-1">
              <a:latin typeface="Times New Roman"/>
            </a:endParaRPr>
          </a:p>
        </p:txBody>
      </p:sp>
      <p:sp>
        <p:nvSpPr>
          <p:cNvPr id="77" name="PlaceHolder 15"/>
          <p:cNvSpPr>
            <a:spLocks noGrp="1"/>
          </p:cNvSpPr>
          <p:nvPr>
            <p:ph type="ftr"/>
          </p:nvPr>
        </p:nvSpPr>
        <p:spPr>
          <a:xfrm>
            <a:off x="677160" y="6041520"/>
            <a:ext cx="6297120" cy="364680"/>
          </a:xfrm>
          <a:prstGeom prst="rect">
            <a:avLst/>
          </a:prstGeom>
        </p:spPr>
        <p:txBody>
          <a:bodyPr anchor="ctr"/>
          <a:lstStyle/>
          <a:p>
            <a:endParaRPr lang="en-GB" sz="2400" b="0" strike="noStrike" spc="-1">
              <a:latin typeface="Times New Roman"/>
            </a:endParaRPr>
          </a:p>
        </p:txBody>
      </p:sp>
      <p:sp>
        <p:nvSpPr>
          <p:cNvPr id="78" name="PlaceHolder 16"/>
          <p:cNvSpPr>
            <a:spLocks noGrp="1"/>
          </p:cNvSpPr>
          <p:nvPr>
            <p:ph type="sldNum"/>
          </p:nvPr>
        </p:nvSpPr>
        <p:spPr>
          <a:xfrm>
            <a:off x="8590680" y="6041520"/>
            <a:ext cx="682920" cy="364680"/>
          </a:xfrm>
          <a:prstGeom prst="rect">
            <a:avLst/>
          </a:prstGeom>
        </p:spPr>
        <p:txBody>
          <a:bodyPr anchor="ctr"/>
          <a:lstStyle/>
          <a:p>
            <a:pPr algn="r">
              <a:lnSpc>
                <a:spcPct val="100000"/>
              </a:lnSpc>
            </a:pPr>
            <a:fld id="{3F442C11-AAB5-4AF9-B919-AED3077BD0B9}" type="slidenum">
              <a:rPr lang="en-GB" sz="900" b="0" strike="noStrike" spc="-1">
                <a:solidFill>
                  <a:srgbClr val="F0A22E"/>
                </a:solidFill>
                <a:latin typeface="Trebuchet MS"/>
              </a:rPr>
              <a:t>‹N›</a:t>
            </a:fld>
            <a:endParaRPr lang="en-GB"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0.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5971386E-B126-344C-AF7F-DEA4DF423002}"/>
              </a:ext>
            </a:extLst>
          </p:cNvPr>
          <p:cNvGrpSpPr/>
          <p:nvPr/>
        </p:nvGrpSpPr>
        <p:grpSpPr>
          <a:xfrm>
            <a:off x="999720" y="136440"/>
            <a:ext cx="8305560" cy="3617499"/>
            <a:chOff x="999720" y="136440"/>
            <a:chExt cx="8305560" cy="3617499"/>
          </a:xfrm>
        </p:grpSpPr>
        <p:pic>
          <p:nvPicPr>
            <p:cNvPr id="182" name="Immagine 15"/>
            <p:cNvPicPr/>
            <p:nvPr/>
          </p:nvPicPr>
          <p:blipFill>
            <a:blip r:embed="rId3"/>
            <a:stretch/>
          </p:blipFill>
          <p:spPr>
            <a:xfrm>
              <a:off x="8050680" y="136440"/>
              <a:ext cx="1254600" cy="627840"/>
            </a:xfrm>
            <a:prstGeom prst="rect">
              <a:avLst/>
            </a:prstGeom>
            <a:ln>
              <a:noFill/>
            </a:ln>
          </p:spPr>
        </p:pic>
        <p:grpSp>
          <p:nvGrpSpPr>
            <p:cNvPr id="2" name="Gruppo 1">
              <a:extLst>
                <a:ext uri="{FF2B5EF4-FFF2-40B4-BE49-F238E27FC236}">
                  <a16:creationId xmlns:a16="http://schemas.microsoft.com/office/drawing/2014/main" id="{5ABEDD9C-1F59-3549-837E-7DD5C6FE5106}"/>
                </a:ext>
              </a:extLst>
            </p:cNvPr>
            <p:cNvGrpSpPr/>
            <p:nvPr/>
          </p:nvGrpSpPr>
          <p:grpSpPr>
            <a:xfrm>
              <a:off x="999720" y="229680"/>
              <a:ext cx="7023600" cy="3524259"/>
              <a:chOff x="999720" y="229680"/>
              <a:chExt cx="7023600" cy="3524259"/>
            </a:xfrm>
          </p:grpSpPr>
          <p:sp>
            <p:nvSpPr>
              <p:cNvPr id="176" name="CustomShape 3"/>
              <p:cNvSpPr/>
              <p:nvPr/>
            </p:nvSpPr>
            <p:spPr>
              <a:xfrm>
                <a:off x="2856960" y="3084699"/>
                <a:ext cx="4340880" cy="66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0" i="1" strike="noStrike" spc="-1" dirty="0" err="1">
                    <a:solidFill>
                      <a:srgbClr val="000000"/>
                    </a:solidFill>
                    <a:latin typeface="Trebuchet MS"/>
                  </a:rPr>
                  <a:t>Jesr</a:t>
                </a:r>
                <a:r>
                  <a:rPr lang="fr-FR" sz="1800" b="0" i="1" strike="noStrike" spc="-1" dirty="0">
                    <a:solidFill>
                      <a:srgbClr val="000000"/>
                    </a:solidFill>
                    <a:latin typeface="Trebuchet MS"/>
                  </a:rPr>
                  <a:t> Méditerranéen de la filière ovine</a:t>
                </a:r>
                <a:endParaRPr lang="fr-FR" sz="1800" b="0" strike="noStrike" spc="-1" dirty="0">
                  <a:latin typeface="Arial"/>
                </a:endParaRPr>
              </a:p>
              <a:p>
                <a:pPr algn="ctr">
                  <a:lnSpc>
                    <a:spcPct val="100000"/>
                  </a:lnSpc>
                </a:pPr>
                <a:r>
                  <a:rPr lang="fr-FR" sz="400" b="0" strike="noStrike" spc="-1" dirty="0">
                    <a:latin typeface="Arial"/>
                  </a:rPr>
                  <a:t> </a:t>
                </a:r>
              </a:p>
              <a:p>
                <a:pPr algn="ctr">
                  <a:lnSpc>
                    <a:spcPct val="100000"/>
                  </a:lnSpc>
                </a:pPr>
                <a:r>
                  <a:rPr lang="fr-FR" sz="1000" b="1" i="1" strike="noStrike" spc="-1" dirty="0">
                    <a:solidFill>
                      <a:srgbClr val="000000"/>
                    </a:solidFill>
                    <a:latin typeface="Trebuchet MS"/>
                  </a:rPr>
                  <a:t>Réf. n° IS_1.2_080</a:t>
                </a:r>
                <a:r>
                  <a:rPr lang="fr-FR" sz="1000" b="0" i="1" strike="noStrike" spc="-1" dirty="0">
                    <a:solidFill>
                      <a:srgbClr val="000000"/>
                    </a:solidFill>
                    <a:latin typeface="Trebuchet MS"/>
                  </a:rPr>
                  <a:t> </a:t>
                </a:r>
                <a:endParaRPr lang="fr-FR" sz="1000" b="0" strike="noStrike" spc="-1" dirty="0">
                  <a:latin typeface="Arial"/>
                </a:endParaRPr>
              </a:p>
            </p:txBody>
          </p:sp>
          <p:pic>
            <p:nvPicPr>
              <p:cNvPr id="177" name="Immagine 36"/>
              <p:cNvPicPr/>
              <p:nvPr/>
            </p:nvPicPr>
            <p:blipFill>
              <a:blip r:embed="rId4"/>
              <a:stretch/>
            </p:blipFill>
            <p:spPr>
              <a:xfrm>
                <a:off x="999720" y="240840"/>
                <a:ext cx="709200" cy="472680"/>
              </a:xfrm>
              <a:prstGeom prst="rect">
                <a:avLst/>
              </a:prstGeom>
              <a:ln>
                <a:noFill/>
              </a:ln>
            </p:spPr>
          </p:pic>
          <p:pic>
            <p:nvPicPr>
              <p:cNvPr id="178" name="Immagine 34"/>
              <p:cNvPicPr/>
              <p:nvPr/>
            </p:nvPicPr>
            <p:blipFill>
              <a:blip r:embed="rId5"/>
              <a:stretch/>
            </p:blipFill>
            <p:spPr>
              <a:xfrm>
                <a:off x="6814080" y="239400"/>
                <a:ext cx="704520" cy="469440"/>
              </a:xfrm>
              <a:prstGeom prst="rect">
                <a:avLst/>
              </a:prstGeom>
              <a:ln>
                <a:noFill/>
              </a:ln>
            </p:spPr>
          </p:pic>
          <p:pic>
            <p:nvPicPr>
              <p:cNvPr id="179" name="Immagine 33"/>
              <p:cNvPicPr/>
              <p:nvPr/>
            </p:nvPicPr>
            <p:blipFill>
              <a:blip r:embed="rId6"/>
              <a:srcRect l="21337" t="7974" r="21497" b="21584"/>
              <a:stretch/>
            </p:blipFill>
            <p:spPr>
              <a:xfrm>
                <a:off x="7614360" y="229680"/>
                <a:ext cx="408960" cy="504720"/>
              </a:xfrm>
              <a:prstGeom prst="rect">
                <a:avLst/>
              </a:prstGeom>
              <a:ln>
                <a:noFill/>
              </a:ln>
            </p:spPr>
          </p:pic>
          <p:pic>
            <p:nvPicPr>
              <p:cNvPr id="180" name="Immagine 20"/>
              <p:cNvPicPr/>
              <p:nvPr/>
            </p:nvPicPr>
            <p:blipFill>
              <a:blip r:embed="rId7"/>
              <a:stretch/>
            </p:blipFill>
            <p:spPr>
              <a:xfrm>
                <a:off x="6291720" y="245520"/>
                <a:ext cx="441000" cy="466200"/>
              </a:xfrm>
              <a:prstGeom prst="rect">
                <a:avLst/>
              </a:prstGeom>
              <a:ln>
                <a:noFill/>
              </a:ln>
            </p:spPr>
          </p:pic>
          <p:sp>
            <p:nvSpPr>
              <p:cNvPr id="181" name="CustomShape 4"/>
              <p:cNvSpPr/>
              <p:nvPr/>
            </p:nvSpPr>
            <p:spPr>
              <a:xfrm>
                <a:off x="1664640" y="364680"/>
                <a:ext cx="161352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000" b="0" i="1" strike="noStrike" spc="-1" dirty="0">
                    <a:solidFill>
                      <a:srgbClr val="000000"/>
                    </a:solidFill>
                    <a:latin typeface="Trebuchet MS"/>
                  </a:rPr>
                  <a:t>Programme cofinancé</a:t>
                </a:r>
                <a:br>
                  <a:rPr dirty="0"/>
                </a:br>
                <a:r>
                  <a:rPr lang="fr-FR" sz="1000" b="0" i="1" strike="noStrike" spc="-1" dirty="0">
                    <a:solidFill>
                      <a:srgbClr val="000000"/>
                    </a:solidFill>
                    <a:latin typeface="Trebuchet MS"/>
                  </a:rPr>
                  <a:t>par l’</a:t>
                </a:r>
                <a:r>
                  <a:rPr lang="fr-FR" sz="1000" b="1" i="1" strike="noStrike" spc="-1" dirty="0">
                    <a:solidFill>
                      <a:srgbClr val="000000"/>
                    </a:solidFill>
                    <a:latin typeface="Trebuchet MS"/>
                  </a:rPr>
                  <a:t>Union Européenne</a:t>
                </a:r>
                <a:r>
                  <a:rPr lang="fr-FR" sz="1000" b="0" strike="noStrike" spc="-1" dirty="0">
                    <a:solidFill>
                      <a:srgbClr val="000000"/>
                    </a:solidFill>
                    <a:latin typeface="Trebuchet MS"/>
                  </a:rPr>
                  <a:t> </a:t>
                </a:r>
                <a:endParaRPr lang="fr-FR" sz="1000" b="0" strike="noStrike" spc="-1" dirty="0">
                  <a:latin typeface="Arial"/>
                </a:endParaRPr>
              </a:p>
            </p:txBody>
          </p:sp>
          <p:pic>
            <p:nvPicPr>
              <p:cNvPr id="5" name="Immagine 4">
                <a:extLst>
                  <a:ext uri="{FF2B5EF4-FFF2-40B4-BE49-F238E27FC236}">
                    <a16:creationId xmlns:a16="http://schemas.microsoft.com/office/drawing/2014/main" id="{C83A845E-7288-4246-82EF-DB4ADFFEB3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2843" y="1495642"/>
                <a:ext cx="4569114" cy="1357715"/>
              </a:xfrm>
              <a:prstGeom prst="rect">
                <a:avLst/>
              </a:prstGeom>
            </p:spPr>
          </p:pic>
        </p:grpSp>
      </p:grpSp>
      <p:sp>
        <p:nvSpPr>
          <p:cNvPr id="6" name="CasellaDiTesto 5">
            <a:extLst>
              <a:ext uri="{FF2B5EF4-FFF2-40B4-BE49-F238E27FC236}">
                <a16:creationId xmlns:a16="http://schemas.microsoft.com/office/drawing/2014/main" id="{584C46DA-F21F-064C-A0D1-6E0ADBA3B3AE}"/>
              </a:ext>
            </a:extLst>
          </p:cNvPr>
          <p:cNvSpPr txBox="1"/>
          <p:nvPr/>
        </p:nvSpPr>
        <p:spPr>
          <a:xfrm>
            <a:off x="661481" y="3977449"/>
            <a:ext cx="9124545" cy="2728183"/>
          </a:xfrm>
          <a:prstGeom prst="rect">
            <a:avLst/>
          </a:prstGeom>
          <a:noFill/>
        </p:spPr>
        <p:txBody>
          <a:bodyPr wrap="square" rtlCol="0">
            <a:spAutoFit/>
          </a:bodyPr>
          <a:lstStyle/>
          <a:p>
            <a:pPr algn="ctr">
              <a:lnSpc>
                <a:spcPct val="115000"/>
              </a:lnSpc>
            </a:pPr>
            <a:r>
              <a:rPr lang="fr-FR" sz="20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Atelier participatif de formation/information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r>
              <a:rPr lang="fr-FR" sz="20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sur le parcours de construction participée du PDL "Noire de Thibar 2023"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r>
              <a:rPr lang="fr-FR" sz="1400" i="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Siège du </a:t>
            </a:r>
            <a:r>
              <a:rPr lang="fr-FR" sz="1400" i="1" dirty="0" err="1">
                <a:solidFill>
                  <a:srgbClr val="2F5496"/>
                </a:solidFill>
                <a:effectLst/>
                <a:latin typeface="Calibri" panose="020F0502020204030204" pitchFamily="34" charset="0"/>
                <a:ea typeface="Calibri" panose="020F0502020204030204" pitchFamily="34" charset="0"/>
                <a:cs typeface="Calibri" panose="020F0502020204030204" pitchFamily="34" charset="0"/>
              </a:rPr>
              <a:t>CoRFiLaC</a:t>
            </a:r>
            <a:r>
              <a:rPr lang="fr-FR" sz="1400" i="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 SP25 </a:t>
            </a:r>
            <a:r>
              <a:rPr lang="fr-FR" sz="1400" i="1" dirty="0" err="1">
                <a:solidFill>
                  <a:srgbClr val="2F5496"/>
                </a:solidFill>
                <a:effectLst/>
                <a:latin typeface="Calibri" panose="020F0502020204030204" pitchFamily="34" charset="0"/>
                <a:ea typeface="Calibri" panose="020F0502020204030204" pitchFamily="34" charset="0"/>
                <a:cs typeface="Calibri" panose="020F0502020204030204" pitchFamily="34" charset="0"/>
              </a:rPr>
              <a:t>Ragusa</a:t>
            </a:r>
            <a:r>
              <a:rPr lang="fr-FR" sz="1400" i="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Mare Km 5, 97100 Raguse (RG), Italie</a:t>
            </a:r>
            <a:endParaRPr lang="it-IT"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r>
              <a:rPr lang="fr-FR" sz="1400" i="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Mercredi, 8 novembre 2023</a:t>
            </a:r>
          </a:p>
          <a:p>
            <a:pPr algn="ctr">
              <a:lnSpc>
                <a:spcPct val="115000"/>
              </a:lnSpc>
            </a:pPr>
            <a:endParaRPr lang="fr-FR" sz="1400" i="1" dirty="0">
              <a:solidFill>
                <a:srgbClr val="2F5496"/>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endParaRPr lang="fr-FR" sz="1400" i="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r>
              <a:rPr lang="fr-FR" b="1" i="1" dirty="0">
                <a:solidFill>
                  <a:schemeClr val="accent1">
                    <a:lumMod val="75000"/>
                  </a:schemeClr>
                </a:solidFill>
                <a:effectLst/>
                <a:latin typeface="Calibri" panose="020F0502020204030204" pitchFamily="34" charset="0"/>
                <a:ea typeface="Calibri" panose="020F0502020204030204" pitchFamily="34" charset="0"/>
              </a:rPr>
              <a:t>Introduction à l’Atelier participatif de formation/information sur le processus de construction participative du PDL "Noire de Thibar 2030" réalisé par le GAL </a:t>
            </a:r>
            <a:r>
              <a:rPr lang="fr-FR" b="1" i="1" dirty="0" err="1">
                <a:solidFill>
                  <a:schemeClr val="accent1">
                    <a:lumMod val="75000"/>
                  </a:schemeClr>
                </a:solidFill>
                <a:effectLst/>
                <a:latin typeface="Calibri" panose="020F0502020204030204" pitchFamily="34" charset="0"/>
                <a:ea typeface="Calibri" panose="020F0502020204030204" pitchFamily="34" charset="0"/>
              </a:rPr>
              <a:t>Eloro</a:t>
            </a:r>
            <a:r>
              <a:rPr lang="fr-FR" b="1" i="1" dirty="0">
                <a:solidFill>
                  <a:schemeClr val="accent1">
                    <a:lumMod val="75000"/>
                  </a:schemeClr>
                </a:solidFill>
                <a:effectLst/>
                <a:latin typeface="Calibri" panose="020F0502020204030204" pitchFamily="34" charset="0"/>
                <a:ea typeface="Calibri" panose="020F0502020204030204" pitchFamily="34" charset="0"/>
              </a:rPr>
              <a:t> en Tunisie comme exemple de méthodologie également applicable dans les territoires cibles italiens</a:t>
            </a:r>
            <a:endParaRPr lang="it-IT"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CEC27CA8-E9F8-4600-1CFF-0E300025DE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32640" y="181008"/>
            <a:ext cx="833172" cy="578592"/>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0297468-85FA-4D4E-9D3C-2F24415B48C1}"/>
              </a:ext>
            </a:extLst>
          </p:cNvPr>
          <p:cNvGrpSpPr/>
          <p:nvPr/>
        </p:nvGrpSpPr>
        <p:grpSpPr>
          <a:xfrm>
            <a:off x="-6480" y="179279"/>
            <a:ext cx="12198240" cy="895437"/>
            <a:chOff x="-6480" y="179279"/>
            <a:chExt cx="12198240" cy="895437"/>
          </a:xfrm>
        </p:grpSpPr>
        <p:sp>
          <p:nvSpPr>
            <p:cNvPr id="209" name="CustomShape 2"/>
            <p:cNvSpPr/>
            <p:nvPr/>
          </p:nvSpPr>
          <p:spPr>
            <a:xfrm>
              <a:off x="-6480" y="179279"/>
              <a:ext cx="12198240" cy="895437"/>
            </a:xfrm>
            <a:prstGeom prst="rect">
              <a:avLst/>
            </a:prstGeom>
            <a:gradFill rotWithShape="0">
              <a:gsLst>
                <a:gs pos="48000">
                  <a:schemeClr val="bg1">
                    <a:lumMod val="22000"/>
                    <a:lumOff val="78000"/>
                  </a:schemeClr>
                </a:gs>
                <a:gs pos="74000">
                  <a:schemeClr val="bg2">
                    <a:alpha val="78000"/>
                  </a:schemeClr>
                </a:gs>
                <a:gs pos="100000">
                  <a:schemeClr val="accent1">
                    <a:alpha val="84000"/>
                    <a:lumMod val="77000"/>
                    <a:lumOff val="23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3" name="Immagine 2">
              <a:extLst>
                <a:ext uri="{FF2B5EF4-FFF2-40B4-BE49-F238E27FC236}">
                  <a16:creationId xmlns:a16="http://schemas.microsoft.com/office/drawing/2014/main" id="{1AA2DFD9-56B1-8140-A8E7-AC81C1485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9" y="262120"/>
              <a:ext cx="8711045" cy="720293"/>
            </a:xfrm>
            <a:prstGeom prst="rect">
              <a:avLst/>
            </a:prstGeom>
          </p:spPr>
        </p:pic>
      </p:grpSp>
      <p:pic>
        <p:nvPicPr>
          <p:cNvPr id="4" name="Immagine 3">
            <a:extLst>
              <a:ext uri="{FF2B5EF4-FFF2-40B4-BE49-F238E27FC236}">
                <a16:creationId xmlns:a16="http://schemas.microsoft.com/office/drawing/2014/main" id="{D39C4242-7EFB-D530-14EB-22818771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542" y="260128"/>
            <a:ext cx="521479" cy="362138"/>
          </a:xfrm>
          <a:prstGeom prst="rect">
            <a:avLst/>
          </a:prstGeom>
        </p:spPr>
      </p:pic>
      <p:sp>
        <p:nvSpPr>
          <p:cNvPr id="5" name="Sottotitolo 4">
            <a:extLst>
              <a:ext uri="{FF2B5EF4-FFF2-40B4-BE49-F238E27FC236}">
                <a16:creationId xmlns:a16="http://schemas.microsoft.com/office/drawing/2014/main" id="{F8D7643D-DB2D-13DB-EEDE-17EA8E98E44B}"/>
              </a:ext>
            </a:extLst>
          </p:cNvPr>
          <p:cNvSpPr>
            <a:spLocks noGrp="1"/>
          </p:cNvSpPr>
          <p:nvPr>
            <p:ph type="subTitle"/>
          </p:nvPr>
        </p:nvSpPr>
        <p:spPr>
          <a:xfrm>
            <a:off x="612843" y="1155565"/>
            <a:ext cx="8638161" cy="5702435"/>
          </a:xfrm>
        </p:spPr>
        <p:txBody>
          <a:bodyPr/>
          <a:lstStyle/>
          <a:p>
            <a:pPr marL="0" indent="0" algn="ctr">
              <a:lnSpc>
                <a:spcPct val="100000"/>
              </a:lnSpc>
              <a:spcBef>
                <a:spcPts val="0"/>
              </a:spcBef>
              <a:buNone/>
            </a:pPr>
            <a:r>
              <a:rPr lang="it-IT" b="1" dirty="0">
                <a:solidFill>
                  <a:srgbClr val="0070C0"/>
                </a:solidFill>
                <a:latin typeface="Calibri" panose="020F0502020204030204" pitchFamily="34" charset="0"/>
                <a:cs typeface="Calibri" panose="020F0502020204030204" pitchFamily="34" charset="0"/>
              </a:rPr>
              <a:t>La strategia di sviluppo locale di tipo partecipativo </a:t>
            </a:r>
          </a:p>
          <a:p>
            <a:pPr marL="0" indent="0" algn="ctr">
              <a:lnSpc>
                <a:spcPct val="100000"/>
              </a:lnSpc>
              <a:spcBef>
                <a:spcPts val="0"/>
              </a:spcBef>
              <a:buNone/>
            </a:pPr>
            <a:endParaRPr lang="it-IT" sz="1600" b="1" dirty="0">
              <a:solidFill>
                <a:srgbClr val="0070C0"/>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Lo sviluppo locale di tipo partecipativo </a:t>
            </a:r>
            <a:r>
              <a:rPr lang="it-IT" sz="1800" b="1" i="1" dirty="0">
                <a:solidFill>
                  <a:schemeClr val="accent6">
                    <a:lumMod val="50000"/>
                  </a:schemeClr>
                </a:solidFill>
                <a:latin typeface="Calibri" panose="020F0502020204030204" pitchFamily="34" charset="0"/>
                <a:cs typeface="Calibri" panose="020F0502020204030204" pitchFamily="34" charset="0"/>
              </a:rPr>
              <a:t>Community Led Local Development </a:t>
            </a:r>
            <a:r>
              <a:rPr lang="it-IT" sz="1800" b="1" dirty="0">
                <a:solidFill>
                  <a:schemeClr val="accent6">
                    <a:lumMod val="50000"/>
                  </a:schemeClr>
                </a:solidFill>
                <a:latin typeface="Calibri" panose="020F0502020204030204" pitchFamily="34" charset="0"/>
                <a:cs typeface="Calibri" panose="020F0502020204030204" pitchFamily="34" charset="0"/>
              </a:rPr>
              <a:t>(CLLD) denominato L.E.A.D.E.R è uno strumento normato dai regolamenti europei (Reg. (UE) n. 1303/2013, artt. da 32 a 35; Reg. (UE) n. 1305/2013, artt. da 42 a 44) per il perseguimento di </a:t>
            </a:r>
            <a:r>
              <a:rPr lang="it-IT" sz="1800" b="1" u="sng" dirty="0">
                <a:solidFill>
                  <a:schemeClr val="accent6">
                    <a:lumMod val="50000"/>
                  </a:schemeClr>
                </a:solidFill>
                <a:latin typeface="Calibri" panose="020F0502020204030204" pitchFamily="34" charset="0"/>
                <a:cs typeface="Calibri" panose="020F0502020204030204" pitchFamily="34" charset="0"/>
              </a:rPr>
              <a:t>strategie di sviluppo locale integrato e sostenibile su scala sub-regionale, elaborate dagli attori pubblici e privati dei territori rurali interessati</a:t>
            </a:r>
            <a:r>
              <a:rPr lang="it-IT" sz="1800" b="1" dirty="0">
                <a:solidFill>
                  <a:schemeClr val="accent6">
                    <a:lumMod val="50000"/>
                  </a:schemeClr>
                </a:solidFill>
                <a:latin typeface="Calibri" panose="020F0502020204030204" pitchFamily="34" charset="0"/>
                <a:cs typeface="Calibri" panose="020F0502020204030204" pitchFamily="34" charset="0"/>
              </a:rPr>
              <a:t>. </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L.E.A.D.E.R., acronimo francese di </a:t>
            </a:r>
            <a:r>
              <a:rPr lang="it-IT" sz="1800" b="1" i="1" dirty="0">
                <a:solidFill>
                  <a:schemeClr val="accent6">
                    <a:lumMod val="50000"/>
                  </a:schemeClr>
                </a:solidFill>
                <a:latin typeface="Calibri" panose="020F0502020204030204" pitchFamily="34" charset="0"/>
                <a:cs typeface="Calibri" panose="020F0502020204030204" pitchFamily="34" charset="0"/>
              </a:rPr>
              <a:t>Liaison Entrée Actions de </a:t>
            </a:r>
            <a:r>
              <a:rPr lang="it-IT" sz="1800" b="1" i="1" dirty="0" err="1">
                <a:solidFill>
                  <a:schemeClr val="accent6">
                    <a:lumMod val="50000"/>
                  </a:schemeClr>
                </a:solidFill>
                <a:latin typeface="Calibri" panose="020F0502020204030204" pitchFamily="34" charset="0"/>
                <a:cs typeface="Calibri" panose="020F0502020204030204" pitchFamily="34" charset="0"/>
              </a:rPr>
              <a:t>Dévelopment</a:t>
            </a:r>
            <a:r>
              <a:rPr lang="it-IT" sz="1800" b="1" i="1" dirty="0">
                <a:solidFill>
                  <a:schemeClr val="accent6">
                    <a:lumMod val="50000"/>
                  </a:schemeClr>
                </a:solidFill>
                <a:latin typeface="Calibri" panose="020F0502020204030204" pitchFamily="34" charset="0"/>
                <a:cs typeface="Calibri" panose="020F0502020204030204" pitchFamily="34" charset="0"/>
              </a:rPr>
              <a:t> de </a:t>
            </a:r>
            <a:r>
              <a:rPr lang="it-IT" sz="1800" b="1" i="1" dirty="0" err="1">
                <a:solidFill>
                  <a:schemeClr val="accent6">
                    <a:lumMod val="50000"/>
                  </a:schemeClr>
                </a:solidFill>
                <a:latin typeface="Calibri" panose="020F0502020204030204" pitchFamily="34" charset="0"/>
                <a:cs typeface="Calibri" panose="020F0502020204030204" pitchFamily="34" charset="0"/>
              </a:rPr>
              <a:t>l’Economie</a:t>
            </a:r>
            <a:r>
              <a:rPr lang="it-IT" sz="1800" b="1" i="1" dirty="0">
                <a:solidFill>
                  <a:schemeClr val="accent6">
                    <a:lumMod val="50000"/>
                  </a:schemeClr>
                </a:solidFill>
                <a:latin typeface="Calibri" panose="020F0502020204030204" pitchFamily="34" charset="0"/>
                <a:cs typeface="Calibri" panose="020F0502020204030204" pitchFamily="34" charset="0"/>
              </a:rPr>
              <a:t> Rurale</a:t>
            </a:r>
            <a:r>
              <a:rPr lang="it-IT" sz="1800" b="1" dirty="0">
                <a:solidFill>
                  <a:schemeClr val="accent6">
                    <a:lumMod val="50000"/>
                  </a:schemeClr>
                </a:solidFill>
                <a:latin typeface="Calibri" panose="020F0502020204030204" pitchFamily="34" charset="0"/>
                <a:cs typeface="Calibri" panose="020F0502020204030204" pitchFamily="34" charset="0"/>
              </a:rPr>
              <a:t> (collegamento tra le azioni di sviluppo dell’economia rurale), si basa sul cosiddetto approccio “bottom up” e pone al centro dell’attenzione i GAL (Gruppi di Azione Locale), che hanno il compito di realizzare a livello locale la strategia di sviluppo locale.</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La strategia di sviluppo locale di tipo partecipativo è "un insieme coerente di operazioni rispondenti a obiettivi e bisogni locali e che contribuisce alla realizzazione della strategia dell'Unione Europea per una crescita intelligente, sostenibile e inclusiva e che è concepito ed eseguito da un gruppo di azione locale”.  </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Lo sviluppo locale di tipo partecipativo (CLLD) è uno strumento per coinvolgere i cittadini a livello locale nello sviluppo di risposte alle sfide sociali, ambientali ed economiche.</a:t>
            </a:r>
          </a:p>
        </p:txBody>
      </p:sp>
    </p:spTree>
    <p:extLst>
      <p:ext uri="{BB962C8B-B14F-4D97-AF65-F5344CB8AC3E}">
        <p14:creationId xmlns:p14="http://schemas.microsoft.com/office/powerpoint/2010/main" val="40583375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0297468-85FA-4D4E-9D3C-2F24415B48C1}"/>
              </a:ext>
            </a:extLst>
          </p:cNvPr>
          <p:cNvGrpSpPr/>
          <p:nvPr/>
        </p:nvGrpSpPr>
        <p:grpSpPr>
          <a:xfrm>
            <a:off x="-6480" y="179279"/>
            <a:ext cx="12198240" cy="895437"/>
            <a:chOff x="-6480" y="179279"/>
            <a:chExt cx="12198240" cy="895437"/>
          </a:xfrm>
        </p:grpSpPr>
        <p:sp>
          <p:nvSpPr>
            <p:cNvPr id="209" name="CustomShape 2"/>
            <p:cNvSpPr/>
            <p:nvPr/>
          </p:nvSpPr>
          <p:spPr>
            <a:xfrm>
              <a:off x="-6480" y="179279"/>
              <a:ext cx="12198240" cy="895437"/>
            </a:xfrm>
            <a:prstGeom prst="rect">
              <a:avLst/>
            </a:prstGeom>
            <a:gradFill rotWithShape="0">
              <a:gsLst>
                <a:gs pos="48000">
                  <a:schemeClr val="bg1">
                    <a:lumMod val="22000"/>
                    <a:lumOff val="78000"/>
                  </a:schemeClr>
                </a:gs>
                <a:gs pos="74000">
                  <a:schemeClr val="bg2">
                    <a:alpha val="78000"/>
                  </a:schemeClr>
                </a:gs>
                <a:gs pos="100000">
                  <a:schemeClr val="accent1">
                    <a:alpha val="84000"/>
                    <a:lumMod val="77000"/>
                    <a:lumOff val="23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3" name="Immagine 2">
              <a:extLst>
                <a:ext uri="{FF2B5EF4-FFF2-40B4-BE49-F238E27FC236}">
                  <a16:creationId xmlns:a16="http://schemas.microsoft.com/office/drawing/2014/main" id="{1AA2DFD9-56B1-8140-A8E7-AC81C1485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9" y="262120"/>
              <a:ext cx="8711045" cy="720293"/>
            </a:xfrm>
            <a:prstGeom prst="rect">
              <a:avLst/>
            </a:prstGeom>
          </p:spPr>
        </p:pic>
      </p:grpSp>
      <p:pic>
        <p:nvPicPr>
          <p:cNvPr id="4" name="Immagine 3">
            <a:extLst>
              <a:ext uri="{FF2B5EF4-FFF2-40B4-BE49-F238E27FC236}">
                <a16:creationId xmlns:a16="http://schemas.microsoft.com/office/drawing/2014/main" id="{D39C4242-7EFB-D530-14EB-22818771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542" y="260128"/>
            <a:ext cx="521479" cy="362138"/>
          </a:xfrm>
          <a:prstGeom prst="rect">
            <a:avLst/>
          </a:prstGeom>
        </p:spPr>
      </p:pic>
      <p:sp>
        <p:nvSpPr>
          <p:cNvPr id="5" name="Sottotitolo 4">
            <a:extLst>
              <a:ext uri="{FF2B5EF4-FFF2-40B4-BE49-F238E27FC236}">
                <a16:creationId xmlns:a16="http://schemas.microsoft.com/office/drawing/2014/main" id="{F8D7643D-DB2D-13DB-EEDE-17EA8E98E44B}"/>
              </a:ext>
            </a:extLst>
          </p:cNvPr>
          <p:cNvSpPr>
            <a:spLocks noGrp="1"/>
          </p:cNvSpPr>
          <p:nvPr>
            <p:ph type="subTitle"/>
          </p:nvPr>
        </p:nvSpPr>
        <p:spPr>
          <a:xfrm>
            <a:off x="612844" y="1155565"/>
            <a:ext cx="7558390" cy="5702435"/>
          </a:xfrm>
        </p:spPr>
        <p:txBody>
          <a:bodyPr/>
          <a:lstStyle/>
          <a:p>
            <a:pPr marL="0" indent="0" algn="ctr">
              <a:lnSpc>
                <a:spcPct val="100000"/>
              </a:lnSpc>
              <a:spcBef>
                <a:spcPts val="0"/>
              </a:spcBef>
              <a:buNone/>
            </a:pPr>
            <a:r>
              <a:rPr lang="it-IT" b="1" dirty="0">
                <a:solidFill>
                  <a:srgbClr val="0070C0"/>
                </a:solidFill>
                <a:latin typeface="Calibri" panose="020F0502020204030204" pitchFamily="34" charset="0"/>
                <a:cs typeface="Calibri" panose="020F0502020204030204" pitchFamily="34" charset="0"/>
              </a:rPr>
              <a:t>La strategia di sviluppo locale di tipo partecipativo </a:t>
            </a:r>
          </a:p>
          <a:p>
            <a:pPr marL="0" indent="0" algn="ctr">
              <a:lnSpc>
                <a:spcPct val="100000"/>
              </a:lnSpc>
              <a:spcBef>
                <a:spcPts val="0"/>
              </a:spcBef>
              <a:buNone/>
            </a:pPr>
            <a:endParaRPr lang="it-IT" sz="1600" b="1" dirty="0">
              <a:solidFill>
                <a:srgbClr val="0070C0"/>
              </a:solidFill>
              <a:latin typeface="Calibri" panose="020F0502020204030204" pitchFamily="34" charset="0"/>
              <a:cs typeface="Calibri" panose="020F0502020204030204" pitchFamily="34" charset="0"/>
            </a:endParaRPr>
          </a:p>
          <a:p>
            <a:pPr marL="0" indent="0" algn="just">
              <a:lnSpc>
                <a:spcPct val="100000"/>
              </a:lnSpc>
              <a:spcBef>
                <a:spcPts val="60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60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Nel contesto in cui abbiamo operato, l’applicazione del metodo </a:t>
            </a: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CLLD ha permesso che dei soggetti che sono sempre stati </a:t>
            </a: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beneficiari passivi di una politica decisa dall’alto verso il</a:t>
            </a: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basso, hanno avuto l’occasione di essere parte attiva e </a:t>
            </a: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motori dello sviluppo del proprio territorio sulla </a:t>
            </a: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base delle sue reali esigenze, ossia dal basso verso l’alto, </a:t>
            </a: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in un contesto di rete e di collaborazione che alla base deve </a:t>
            </a: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avere uno spirito di fiducia reciproco che col tempo si andrà </a:t>
            </a: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sempre più consolidando. </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0421BCF8-E79A-5C4B-B65E-1CCD388F03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9747" y="2918299"/>
            <a:ext cx="5582014" cy="3939702"/>
          </a:xfrm>
          <a:prstGeom prst="rect">
            <a:avLst/>
          </a:prstGeom>
        </p:spPr>
      </p:pic>
    </p:spTree>
    <p:extLst>
      <p:ext uri="{BB962C8B-B14F-4D97-AF65-F5344CB8AC3E}">
        <p14:creationId xmlns:p14="http://schemas.microsoft.com/office/powerpoint/2010/main" val="224078043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0297468-85FA-4D4E-9D3C-2F24415B48C1}"/>
              </a:ext>
            </a:extLst>
          </p:cNvPr>
          <p:cNvGrpSpPr/>
          <p:nvPr/>
        </p:nvGrpSpPr>
        <p:grpSpPr>
          <a:xfrm>
            <a:off x="-6480" y="179279"/>
            <a:ext cx="12198240" cy="895437"/>
            <a:chOff x="-6480" y="179279"/>
            <a:chExt cx="12198240" cy="895437"/>
          </a:xfrm>
        </p:grpSpPr>
        <p:sp>
          <p:nvSpPr>
            <p:cNvPr id="209" name="CustomShape 2"/>
            <p:cNvSpPr/>
            <p:nvPr/>
          </p:nvSpPr>
          <p:spPr>
            <a:xfrm>
              <a:off x="-6480" y="179279"/>
              <a:ext cx="12198240" cy="895437"/>
            </a:xfrm>
            <a:prstGeom prst="rect">
              <a:avLst/>
            </a:prstGeom>
            <a:gradFill rotWithShape="0">
              <a:gsLst>
                <a:gs pos="48000">
                  <a:schemeClr val="bg1">
                    <a:lumMod val="22000"/>
                    <a:lumOff val="78000"/>
                  </a:schemeClr>
                </a:gs>
                <a:gs pos="74000">
                  <a:schemeClr val="bg2">
                    <a:alpha val="78000"/>
                  </a:schemeClr>
                </a:gs>
                <a:gs pos="100000">
                  <a:schemeClr val="accent1">
                    <a:alpha val="84000"/>
                    <a:lumMod val="77000"/>
                    <a:lumOff val="23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3" name="Immagine 2">
              <a:extLst>
                <a:ext uri="{FF2B5EF4-FFF2-40B4-BE49-F238E27FC236}">
                  <a16:creationId xmlns:a16="http://schemas.microsoft.com/office/drawing/2014/main" id="{1AA2DFD9-56B1-8140-A8E7-AC81C1485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9" y="262120"/>
              <a:ext cx="8711045" cy="720293"/>
            </a:xfrm>
            <a:prstGeom prst="rect">
              <a:avLst/>
            </a:prstGeom>
          </p:spPr>
        </p:pic>
      </p:grpSp>
      <p:pic>
        <p:nvPicPr>
          <p:cNvPr id="4" name="Immagine 3">
            <a:extLst>
              <a:ext uri="{FF2B5EF4-FFF2-40B4-BE49-F238E27FC236}">
                <a16:creationId xmlns:a16="http://schemas.microsoft.com/office/drawing/2014/main" id="{D39C4242-7EFB-D530-14EB-22818771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8070" y="1894373"/>
            <a:ext cx="1957930" cy="1359673"/>
          </a:xfrm>
          <a:prstGeom prst="rect">
            <a:avLst/>
          </a:prstGeom>
        </p:spPr>
      </p:pic>
      <p:sp>
        <p:nvSpPr>
          <p:cNvPr id="5" name="Sottotitolo 4">
            <a:extLst>
              <a:ext uri="{FF2B5EF4-FFF2-40B4-BE49-F238E27FC236}">
                <a16:creationId xmlns:a16="http://schemas.microsoft.com/office/drawing/2014/main" id="{F8D7643D-DB2D-13DB-EEDE-17EA8E98E44B}"/>
              </a:ext>
            </a:extLst>
          </p:cNvPr>
          <p:cNvSpPr>
            <a:spLocks noGrp="1"/>
          </p:cNvSpPr>
          <p:nvPr>
            <p:ph type="subTitle"/>
          </p:nvPr>
        </p:nvSpPr>
        <p:spPr>
          <a:xfrm>
            <a:off x="612843" y="1155565"/>
            <a:ext cx="8638161" cy="5702435"/>
          </a:xfrm>
        </p:spPr>
        <p:txBody>
          <a:bodyPr/>
          <a:lstStyle/>
          <a:p>
            <a:pPr marL="0" indent="0" algn="ctr">
              <a:lnSpc>
                <a:spcPct val="100000"/>
              </a:lnSpc>
              <a:spcBef>
                <a:spcPts val="0"/>
              </a:spcBef>
              <a:buNone/>
            </a:pPr>
            <a:endParaRPr lang="it-IT" b="1" dirty="0">
              <a:solidFill>
                <a:srgbClr val="0070C0"/>
              </a:solidFill>
              <a:latin typeface="Calibri" panose="020F0502020204030204" pitchFamily="34" charset="0"/>
              <a:cs typeface="Calibri" panose="020F0502020204030204" pitchFamily="34" charset="0"/>
            </a:endParaRPr>
          </a:p>
          <a:p>
            <a:pPr marL="0" indent="0" algn="ctr">
              <a:lnSpc>
                <a:spcPct val="100000"/>
              </a:lnSpc>
              <a:spcBef>
                <a:spcPts val="0"/>
              </a:spcBef>
              <a:buNone/>
            </a:pPr>
            <a:endParaRPr lang="it-IT" b="1" dirty="0">
              <a:solidFill>
                <a:srgbClr val="0070C0"/>
              </a:solidFill>
              <a:latin typeface="Calibri" panose="020F0502020204030204" pitchFamily="34" charset="0"/>
              <a:cs typeface="Calibri" panose="020F0502020204030204" pitchFamily="34" charset="0"/>
            </a:endParaRPr>
          </a:p>
          <a:p>
            <a:pPr marL="0" indent="0" algn="ctr">
              <a:lnSpc>
                <a:spcPct val="100000"/>
              </a:lnSpc>
              <a:spcBef>
                <a:spcPts val="0"/>
              </a:spcBef>
              <a:buNone/>
            </a:pPr>
            <a:endParaRPr lang="it-IT" b="1" dirty="0">
              <a:solidFill>
                <a:srgbClr val="0070C0"/>
              </a:solidFill>
              <a:latin typeface="Calibri" panose="020F0502020204030204" pitchFamily="34" charset="0"/>
              <a:cs typeface="Calibri" panose="020F0502020204030204" pitchFamily="34" charset="0"/>
            </a:endParaRPr>
          </a:p>
          <a:p>
            <a:pPr marL="0" indent="0" algn="ctr">
              <a:lnSpc>
                <a:spcPct val="100000"/>
              </a:lnSpc>
              <a:spcBef>
                <a:spcPts val="0"/>
              </a:spcBef>
              <a:buNone/>
            </a:pPr>
            <a:endParaRPr lang="it-IT" b="1" dirty="0">
              <a:solidFill>
                <a:srgbClr val="0070C0"/>
              </a:solidFill>
              <a:latin typeface="Calibri" panose="020F0502020204030204" pitchFamily="34" charset="0"/>
              <a:cs typeface="Calibri" panose="020F0502020204030204" pitchFamily="34" charset="0"/>
            </a:endParaRPr>
          </a:p>
          <a:p>
            <a:pPr marL="0" indent="0" algn="ctr">
              <a:lnSpc>
                <a:spcPct val="100000"/>
              </a:lnSpc>
              <a:spcBef>
                <a:spcPts val="0"/>
              </a:spcBef>
              <a:buNone/>
            </a:pPr>
            <a:endParaRPr lang="it-IT" b="1" dirty="0">
              <a:solidFill>
                <a:srgbClr val="0070C0"/>
              </a:solidFill>
              <a:latin typeface="Calibri" panose="020F0502020204030204" pitchFamily="34" charset="0"/>
              <a:cs typeface="Calibri" panose="020F0502020204030204" pitchFamily="34" charset="0"/>
            </a:endParaRPr>
          </a:p>
          <a:p>
            <a:pPr marL="0" indent="0" algn="ctr">
              <a:lnSpc>
                <a:spcPct val="100000"/>
              </a:lnSpc>
              <a:spcBef>
                <a:spcPts val="0"/>
              </a:spcBef>
              <a:buNone/>
            </a:pPr>
            <a:r>
              <a:rPr lang="it-IT" b="1" dirty="0">
                <a:solidFill>
                  <a:srgbClr val="0070C0"/>
                </a:solidFill>
                <a:latin typeface="Calibri" panose="020F0502020204030204" pitchFamily="34" charset="0"/>
                <a:cs typeface="Calibri" panose="020F0502020204030204" pitchFamily="34" charset="0"/>
              </a:rPr>
              <a:t>Grazie della cortese attenzione!</a:t>
            </a:r>
          </a:p>
          <a:p>
            <a:pPr marL="0" indent="0" algn="just">
              <a:lnSpc>
                <a:spcPct val="100000"/>
              </a:lnSpc>
              <a:spcBef>
                <a:spcPts val="0"/>
              </a:spcBef>
              <a:buNone/>
            </a:pPr>
            <a:endParaRPr lang="it-IT"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69790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0297468-85FA-4D4E-9D3C-2F24415B48C1}"/>
              </a:ext>
            </a:extLst>
          </p:cNvPr>
          <p:cNvGrpSpPr/>
          <p:nvPr/>
        </p:nvGrpSpPr>
        <p:grpSpPr>
          <a:xfrm>
            <a:off x="-6480" y="179279"/>
            <a:ext cx="12198240" cy="895437"/>
            <a:chOff x="-6480" y="179279"/>
            <a:chExt cx="12198240" cy="895437"/>
          </a:xfrm>
        </p:grpSpPr>
        <p:sp>
          <p:nvSpPr>
            <p:cNvPr id="209" name="CustomShape 2"/>
            <p:cNvSpPr/>
            <p:nvPr/>
          </p:nvSpPr>
          <p:spPr>
            <a:xfrm>
              <a:off x="-6480" y="179279"/>
              <a:ext cx="12198240" cy="895437"/>
            </a:xfrm>
            <a:prstGeom prst="rect">
              <a:avLst/>
            </a:prstGeom>
            <a:gradFill rotWithShape="0">
              <a:gsLst>
                <a:gs pos="48000">
                  <a:schemeClr val="bg1">
                    <a:lumMod val="22000"/>
                    <a:lumOff val="78000"/>
                  </a:schemeClr>
                </a:gs>
                <a:gs pos="74000">
                  <a:schemeClr val="bg2">
                    <a:alpha val="78000"/>
                  </a:schemeClr>
                </a:gs>
                <a:gs pos="100000">
                  <a:schemeClr val="accent1">
                    <a:alpha val="84000"/>
                    <a:lumMod val="77000"/>
                    <a:lumOff val="23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3" name="Immagine 2">
              <a:extLst>
                <a:ext uri="{FF2B5EF4-FFF2-40B4-BE49-F238E27FC236}">
                  <a16:creationId xmlns:a16="http://schemas.microsoft.com/office/drawing/2014/main" id="{1AA2DFD9-56B1-8140-A8E7-AC81C1485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9" y="262120"/>
              <a:ext cx="8711045" cy="720293"/>
            </a:xfrm>
            <a:prstGeom prst="rect">
              <a:avLst/>
            </a:prstGeom>
          </p:spPr>
        </p:pic>
      </p:grpSp>
      <p:pic>
        <p:nvPicPr>
          <p:cNvPr id="4" name="Immagine 3">
            <a:extLst>
              <a:ext uri="{FF2B5EF4-FFF2-40B4-BE49-F238E27FC236}">
                <a16:creationId xmlns:a16="http://schemas.microsoft.com/office/drawing/2014/main" id="{D39C4242-7EFB-D530-14EB-22818771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542" y="260128"/>
            <a:ext cx="521479" cy="362138"/>
          </a:xfrm>
          <a:prstGeom prst="rect">
            <a:avLst/>
          </a:prstGeom>
        </p:spPr>
      </p:pic>
      <p:sp>
        <p:nvSpPr>
          <p:cNvPr id="5" name="Sottotitolo 4">
            <a:extLst>
              <a:ext uri="{FF2B5EF4-FFF2-40B4-BE49-F238E27FC236}">
                <a16:creationId xmlns:a16="http://schemas.microsoft.com/office/drawing/2014/main" id="{F8D7643D-DB2D-13DB-EEDE-17EA8E98E44B}"/>
              </a:ext>
            </a:extLst>
          </p:cNvPr>
          <p:cNvSpPr>
            <a:spLocks noGrp="1"/>
          </p:cNvSpPr>
          <p:nvPr>
            <p:ph type="subTitle"/>
          </p:nvPr>
        </p:nvSpPr>
        <p:spPr>
          <a:xfrm>
            <a:off x="612843" y="1009570"/>
            <a:ext cx="8711045" cy="5586310"/>
          </a:xfrm>
        </p:spPr>
        <p:txBody>
          <a:bodyPr/>
          <a:lstStyle/>
          <a:p>
            <a:pPr marL="0" indent="0" algn="ctr">
              <a:lnSpc>
                <a:spcPct val="100000"/>
              </a:lnSpc>
              <a:spcBef>
                <a:spcPts val="0"/>
              </a:spcBef>
              <a:buNone/>
            </a:pPr>
            <a:r>
              <a:rPr lang="it-IT" b="1" dirty="0">
                <a:solidFill>
                  <a:srgbClr val="0070C0"/>
                </a:solidFill>
                <a:latin typeface="Calibri" panose="020F0502020204030204" pitchFamily="34" charset="0"/>
                <a:cs typeface="Calibri" panose="020F0502020204030204" pitchFamily="34" charset="0"/>
              </a:rPr>
              <a:t>Il progetto JESMED in breve</a:t>
            </a:r>
          </a:p>
          <a:p>
            <a:pPr marL="0" indent="0" algn="just">
              <a:lnSpc>
                <a:spcPct val="100000"/>
              </a:lnSpc>
              <a:spcBef>
                <a:spcPts val="0"/>
              </a:spcBef>
              <a:buNone/>
            </a:pPr>
            <a:endParaRPr lang="it-IT" sz="1600" dirty="0">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rgbClr val="0070C0"/>
                </a:solidFill>
                <a:latin typeface="Calibri" panose="020F0502020204030204" pitchFamily="34" charset="0"/>
                <a:cs typeface="Calibri" panose="020F0502020204030204" pitchFamily="34" charset="0"/>
              </a:rPr>
              <a:t>Obiettivo generale</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Il progetto </a:t>
            </a:r>
            <a:r>
              <a:rPr lang="it-IT" sz="1800" b="1" i="1" dirty="0">
                <a:solidFill>
                  <a:srgbClr val="0070C0"/>
                </a:solidFill>
                <a:latin typeface="Calibri" panose="020F0502020204030204" pitchFamily="34" charset="0"/>
                <a:cs typeface="Calibri" panose="020F0502020204030204" pitchFamily="34" charset="0"/>
              </a:rPr>
              <a:t>JESMED – </a:t>
            </a:r>
            <a:r>
              <a:rPr lang="it-IT" sz="1800" b="1" i="1" dirty="0" err="1">
                <a:solidFill>
                  <a:srgbClr val="0070C0"/>
                </a:solidFill>
                <a:latin typeface="Calibri" panose="020F0502020204030204" pitchFamily="34" charset="0"/>
                <a:cs typeface="Calibri" panose="020F0502020204030204" pitchFamily="34" charset="0"/>
              </a:rPr>
              <a:t>Jesr</a:t>
            </a:r>
            <a:r>
              <a:rPr lang="it-IT" sz="1800" b="1" i="1" dirty="0">
                <a:solidFill>
                  <a:srgbClr val="0070C0"/>
                </a:solidFill>
                <a:latin typeface="Calibri" panose="020F0502020204030204" pitchFamily="34" charset="0"/>
                <a:cs typeface="Calibri" panose="020F0502020204030204" pitchFamily="34" charset="0"/>
              </a:rPr>
              <a:t> </a:t>
            </a:r>
            <a:r>
              <a:rPr lang="it-IT" sz="1800" b="1" i="1" dirty="0" err="1">
                <a:solidFill>
                  <a:srgbClr val="0070C0"/>
                </a:solidFill>
                <a:latin typeface="Calibri" panose="020F0502020204030204" pitchFamily="34" charset="0"/>
                <a:cs typeface="Calibri" panose="020F0502020204030204" pitchFamily="34" charset="0"/>
              </a:rPr>
              <a:t>Méditerranéen</a:t>
            </a:r>
            <a:r>
              <a:rPr lang="it-IT" sz="1800" b="1" i="1" dirty="0">
                <a:solidFill>
                  <a:srgbClr val="0070C0"/>
                </a:solidFill>
                <a:latin typeface="Calibri" panose="020F0502020204030204" pitchFamily="34" charset="0"/>
                <a:cs typeface="Calibri" panose="020F0502020204030204" pitchFamily="34" charset="0"/>
              </a:rPr>
              <a:t> de la filière ovine </a:t>
            </a:r>
            <a:r>
              <a:rPr lang="it-IT" sz="1800" b="1" dirty="0">
                <a:solidFill>
                  <a:schemeClr val="accent6">
                    <a:lumMod val="50000"/>
                  </a:schemeClr>
                </a:solidFill>
                <a:latin typeface="Calibri" panose="020F0502020204030204" pitchFamily="34" charset="0"/>
                <a:cs typeface="Calibri" panose="020F0502020204030204" pitchFamily="34" charset="0"/>
              </a:rPr>
              <a:t>(Ponte Ancestrale Mediterraneo della filiera ovina) mira a </a:t>
            </a:r>
            <a:r>
              <a:rPr lang="it-IT" sz="1800" b="1" dirty="0">
                <a:solidFill>
                  <a:srgbClr val="0070C0"/>
                </a:solidFill>
                <a:latin typeface="Calibri" panose="020F0502020204030204" pitchFamily="34" charset="0"/>
                <a:cs typeface="Calibri" panose="020F0502020204030204" pitchFamily="34" charset="0"/>
              </a:rPr>
              <a:t>sostenere lo sviluppo delle MPMI e l'imprenditorialità nel settore dell’allevamento ovino in Tunisia e in Italia</a:t>
            </a:r>
            <a:r>
              <a:rPr lang="it-IT" sz="1800" b="1" dirty="0">
                <a:solidFill>
                  <a:schemeClr val="accent6">
                    <a:lumMod val="50000"/>
                  </a:schemeClr>
                </a:solidFill>
                <a:latin typeface="Calibri" panose="020F0502020204030204" pitchFamily="34" charset="0"/>
                <a:cs typeface="Calibri" panose="020F0502020204030204" pitchFamily="34" charset="0"/>
              </a:rPr>
              <a:t>  migliorandone i metodi di gestione e potenziando la qualità dei suoi prodotti. </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La creazione di MPMI e posti di lavoro richiede competenze, strumenti, un ambiente favorevole e un quadro normativo; questi diversi parametri costituiscono l'</a:t>
            </a:r>
            <a:r>
              <a:rPr lang="it-IT" sz="1800" b="1" dirty="0">
                <a:solidFill>
                  <a:srgbClr val="0070C0"/>
                </a:solidFill>
                <a:latin typeface="Calibri" panose="020F0502020204030204" pitchFamily="34" charset="0"/>
                <a:cs typeface="Calibri" panose="020F0502020204030204" pitchFamily="34" charset="0"/>
              </a:rPr>
              <a:t>obiettivo specifico </a:t>
            </a:r>
            <a:r>
              <a:rPr lang="it-IT" sz="1800" b="1" dirty="0">
                <a:solidFill>
                  <a:schemeClr val="accent6">
                    <a:lumMod val="50000"/>
                  </a:schemeClr>
                </a:solidFill>
                <a:latin typeface="Calibri" panose="020F0502020204030204" pitchFamily="34" charset="0"/>
                <a:cs typeface="Calibri" panose="020F0502020204030204" pitchFamily="34" charset="0"/>
              </a:rPr>
              <a:t>del progetto JESMED.</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Grazie all'esperienza dei partner italiani e tunisini, alla valutazione delle caratteristiche nutrizionali e sensoriali dei prodotti, all'istituzione di sistemi di tracciabilità, certificazione e controllo, sarà possibile giungere alla </a:t>
            </a:r>
            <a:r>
              <a:rPr lang="it-IT" sz="1800" b="1" dirty="0">
                <a:solidFill>
                  <a:srgbClr val="0070C0"/>
                </a:solidFill>
                <a:latin typeface="Calibri" panose="020F0502020204030204" pitchFamily="34" charset="0"/>
                <a:cs typeface="Calibri" panose="020F0502020204030204" pitchFamily="34" charset="0"/>
              </a:rPr>
              <a:t>valorizzazione</a:t>
            </a:r>
            <a:r>
              <a:rPr lang="it-IT" sz="1800" b="1" dirty="0">
                <a:solidFill>
                  <a:schemeClr val="accent6">
                    <a:lumMod val="50000"/>
                  </a:schemeClr>
                </a:solidFill>
                <a:latin typeface="Calibri" panose="020F0502020204030204" pitchFamily="34" charset="0"/>
                <a:cs typeface="Calibri" panose="020F0502020204030204" pitchFamily="34" charset="0"/>
              </a:rPr>
              <a:t> delle carni di agnello da latte e di agnellone e della loro macellazione con tecniche </a:t>
            </a:r>
            <a:r>
              <a:rPr lang="it-IT" sz="1800" b="1" i="1" dirty="0">
                <a:solidFill>
                  <a:schemeClr val="accent6">
                    <a:lumMod val="50000"/>
                  </a:schemeClr>
                </a:solidFill>
                <a:latin typeface="Calibri" panose="020F0502020204030204" pitchFamily="34" charset="0"/>
                <a:cs typeface="Calibri" panose="020F0502020204030204" pitchFamily="34" charset="0"/>
              </a:rPr>
              <a:t>Halal</a:t>
            </a:r>
            <a:r>
              <a:rPr lang="it-IT" sz="1800" b="1" dirty="0">
                <a:solidFill>
                  <a:schemeClr val="accent6">
                    <a:lumMod val="50000"/>
                  </a:schemeClr>
                </a:solidFill>
                <a:latin typeface="Calibri" panose="020F0502020204030204" pitchFamily="34" charset="0"/>
                <a:cs typeface="Calibri" panose="020F0502020204030204" pitchFamily="34" charset="0"/>
              </a:rPr>
              <a:t>, alla creazione di operatori per la certificazione ed il controllo della qualità, a contratti di commercializzazione ed alla promozione dell'ecoturismo nei luoghi di produzione.</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966695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0297468-85FA-4D4E-9D3C-2F24415B48C1}"/>
              </a:ext>
            </a:extLst>
          </p:cNvPr>
          <p:cNvGrpSpPr/>
          <p:nvPr/>
        </p:nvGrpSpPr>
        <p:grpSpPr>
          <a:xfrm>
            <a:off x="-6480" y="179279"/>
            <a:ext cx="12198240" cy="895437"/>
            <a:chOff x="-6480" y="179279"/>
            <a:chExt cx="12198240" cy="895437"/>
          </a:xfrm>
        </p:grpSpPr>
        <p:sp>
          <p:nvSpPr>
            <p:cNvPr id="209" name="CustomShape 2"/>
            <p:cNvSpPr/>
            <p:nvPr/>
          </p:nvSpPr>
          <p:spPr>
            <a:xfrm>
              <a:off x="-6480" y="179279"/>
              <a:ext cx="12198240" cy="895437"/>
            </a:xfrm>
            <a:prstGeom prst="rect">
              <a:avLst/>
            </a:prstGeom>
            <a:gradFill rotWithShape="0">
              <a:gsLst>
                <a:gs pos="48000">
                  <a:schemeClr val="bg1">
                    <a:lumMod val="22000"/>
                    <a:lumOff val="78000"/>
                  </a:schemeClr>
                </a:gs>
                <a:gs pos="74000">
                  <a:schemeClr val="bg2">
                    <a:alpha val="78000"/>
                  </a:schemeClr>
                </a:gs>
                <a:gs pos="100000">
                  <a:schemeClr val="accent1">
                    <a:alpha val="84000"/>
                    <a:lumMod val="77000"/>
                    <a:lumOff val="23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3" name="Immagine 2">
              <a:extLst>
                <a:ext uri="{FF2B5EF4-FFF2-40B4-BE49-F238E27FC236}">
                  <a16:creationId xmlns:a16="http://schemas.microsoft.com/office/drawing/2014/main" id="{1AA2DFD9-56B1-8140-A8E7-AC81C1485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9" y="262120"/>
              <a:ext cx="8711045" cy="720293"/>
            </a:xfrm>
            <a:prstGeom prst="rect">
              <a:avLst/>
            </a:prstGeom>
          </p:spPr>
        </p:pic>
      </p:grpSp>
      <p:pic>
        <p:nvPicPr>
          <p:cNvPr id="4" name="Immagine 3">
            <a:extLst>
              <a:ext uri="{FF2B5EF4-FFF2-40B4-BE49-F238E27FC236}">
                <a16:creationId xmlns:a16="http://schemas.microsoft.com/office/drawing/2014/main" id="{D39C4242-7EFB-D530-14EB-22818771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542" y="260128"/>
            <a:ext cx="521479" cy="362138"/>
          </a:xfrm>
          <a:prstGeom prst="rect">
            <a:avLst/>
          </a:prstGeom>
        </p:spPr>
      </p:pic>
      <p:sp>
        <p:nvSpPr>
          <p:cNvPr id="5" name="Sottotitolo 4">
            <a:extLst>
              <a:ext uri="{FF2B5EF4-FFF2-40B4-BE49-F238E27FC236}">
                <a16:creationId xmlns:a16="http://schemas.microsoft.com/office/drawing/2014/main" id="{F8D7643D-DB2D-13DB-EEDE-17EA8E98E44B}"/>
              </a:ext>
            </a:extLst>
          </p:cNvPr>
          <p:cNvSpPr>
            <a:spLocks noGrp="1"/>
          </p:cNvSpPr>
          <p:nvPr>
            <p:ph type="subTitle"/>
          </p:nvPr>
        </p:nvSpPr>
        <p:spPr>
          <a:xfrm>
            <a:off x="612843" y="1065255"/>
            <a:ext cx="9066178" cy="3944490"/>
          </a:xfrm>
        </p:spPr>
        <p:txBody>
          <a:bodyPr/>
          <a:lstStyle/>
          <a:p>
            <a:pPr marL="0" indent="0" algn="ctr">
              <a:lnSpc>
                <a:spcPct val="100000"/>
              </a:lnSpc>
              <a:spcBef>
                <a:spcPts val="0"/>
              </a:spcBef>
              <a:buNone/>
            </a:pPr>
            <a:r>
              <a:rPr lang="it-IT" b="1" dirty="0">
                <a:solidFill>
                  <a:srgbClr val="0070C0"/>
                </a:solidFill>
                <a:latin typeface="Calibri" panose="020F0502020204030204" pitchFamily="34" charset="0"/>
                <a:cs typeface="Calibri" panose="020F0502020204030204" pitchFamily="34" charset="0"/>
              </a:rPr>
              <a:t>Il progetto JESMED in breve</a:t>
            </a:r>
          </a:p>
          <a:p>
            <a:pPr marL="0" indent="0" algn="just">
              <a:lnSpc>
                <a:spcPct val="100000"/>
              </a:lnSpc>
              <a:spcBef>
                <a:spcPts val="0"/>
              </a:spcBef>
              <a:buNone/>
            </a:pPr>
            <a:endParaRPr lang="it-IT" sz="1100" dirty="0">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JESMED mira anche alla valorizzazione di una particolare razza ovina locale tunisina, la </a:t>
            </a:r>
            <a:r>
              <a:rPr lang="it-IT" sz="1800" b="1" u="sng" dirty="0" err="1">
                <a:solidFill>
                  <a:srgbClr val="0070C0"/>
                </a:solidFill>
                <a:latin typeface="Calibri" panose="020F0502020204030204" pitchFamily="34" charset="0"/>
                <a:cs typeface="Calibri" panose="020F0502020204030204" pitchFamily="34" charset="0"/>
              </a:rPr>
              <a:t>Noire</a:t>
            </a:r>
            <a:r>
              <a:rPr lang="it-IT" sz="1800" b="1" u="sng" dirty="0">
                <a:solidFill>
                  <a:srgbClr val="0070C0"/>
                </a:solidFill>
                <a:latin typeface="Calibri" panose="020F0502020204030204" pitchFamily="34" charset="0"/>
                <a:cs typeface="Calibri" panose="020F0502020204030204" pitchFamily="34" charset="0"/>
              </a:rPr>
              <a:t> de </a:t>
            </a:r>
            <a:r>
              <a:rPr lang="it-IT" sz="1800" b="1" u="sng" dirty="0" err="1">
                <a:solidFill>
                  <a:srgbClr val="0070C0"/>
                </a:solidFill>
                <a:latin typeface="Calibri" panose="020F0502020204030204" pitchFamily="34" charset="0"/>
                <a:cs typeface="Calibri" panose="020F0502020204030204" pitchFamily="34" charset="0"/>
              </a:rPr>
              <a:t>Thibar</a:t>
            </a:r>
            <a:r>
              <a:rPr lang="it-IT" sz="1800" b="1" dirty="0">
                <a:solidFill>
                  <a:srgbClr val="0070C0"/>
                </a:solidFill>
                <a:latin typeface="Calibri" panose="020F0502020204030204" pitchFamily="34" charset="0"/>
                <a:cs typeface="Calibri" panose="020F0502020204030204" pitchFamily="34" charset="0"/>
              </a:rPr>
              <a:t> (NT)</a:t>
            </a:r>
            <a:r>
              <a:rPr lang="it-IT" sz="1800" b="1" dirty="0">
                <a:solidFill>
                  <a:schemeClr val="accent6">
                    <a:lumMod val="50000"/>
                  </a:schemeClr>
                </a:solidFill>
                <a:latin typeface="Calibri" panose="020F0502020204030204" pitchFamily="34" charset="0"/>
                <a:cs typeface="Calibri" panose="020F0502020204030204" pitchFamily="34" charset="0"/>
              </a:rPr>
              <a:t>, presente in diverse regioni del nord della Tunisia e creata dai Padri Bianchi nel 1911, che iniziarono una serie di incroci di pecore tunisine con arieti italiani di colore nero di razza Merino. Il risultato fu la creazione di una nuova razza il cui colore nero è stato studiato per combattere i danni della fotosensibilizzazione che la razza locale di colore chiaro presenta a seguito del consumo d’iperico. </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Diversi indicatori sono a favore di questa razza ovina, come il potenziale di crescita, la resa alla macellazione, il basso contenuto di grassi, ed è molto apprezzata sia dagli allevatori che dai consumatori.</a:t>
            </a:r>
          </a:p>
          <a:p>
            <a:pPr marL="0" indent="0" algn="just">
              <a:lnSpc>
                <a:spcPct val="100000"/>
              </a:lnSpc>
              <a:spcBef>
                <a:spcPts val="0"/>
              </a:spcBef>
              <a:buNone/>
            </a:pPr>
            <a:endParaRPr lang="it-IT" sz="1600" dirty="0">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it-IT" sz="1100" dirty="0">
              <a:latin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8EF23863-D8A0-7169-F3DE-ED9D57017E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019" y="4357688"/>
            <a:ext cx="9144001" cy="2500313"/>
          </a:xfrm>
          <a:prstGeom prst="rect">
            <a:avLst/>
          </a:prstGeom>
        </p:spPr>
      </p:pic>
    </p:spTree>
    <p:extLst>
      <p:ext uri="{BB962C8B-B14F-4D97-AF65-F5344CB8AC3E}">
        <p14:creationId xmlns:p14="http://schemas.microsoft.com/office/powerpoint/2010/main" val="185844696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0297468-85FA-4D4E-9D3C-2F24415B48C1}"/>
              </a:ext>
            </a:extLst>
          </p:cNvPr>
          <p:cNvGrpSpPr/>
          <p:nvPr/>
        </p:nvGrpSpPr>
        <p:grpSpPr>
          <a:xfrm>
            <a:off x="-6480" y="179279"/>
            <a:ext cx="12198240" cy="895437"/>
            <a:chOff x="-6480" y="179279"/>
            <a:chExt cx="12198240" cy="895437"/>
          </a:xfrm>
        </p:grpSpPr>
        <p:sp>
          <p:nvSpPr>
            <p:cNvPr id="209" name="CustomShape 2"/>
            <p:cNvSpPr/>
            <p:nvPr/>
          </p:nvSpPr>
          <p:spPr>
            <a:xfrm>
              <a:off x="-6480" y="179279"/>
              <a:ext cx="12198240" cy="895437"/>
            </a:xfrm>
            <a:prstGeom prst="rect">
              <a:avLst/>
            </a:prstGeom>
            <a:gradFill rotWithShape="0">
              <a:gsLst>
                <a:gs pos="48000">
                  <a:schemeClr val="bg1">
                    <a:lumMod val="22000"/>
                    <a:lumOff val="78000"/>
                  </a:schemeClr>
                </a:gs>
                <a:gs pos="74000">
                  <a:schemeClr val="bg2">
                    <a:alpha val="78000"/>
                  </a:schemeClr>
                </a:gs>
                <a:gs pos="100000">
                  <a:schemeClr val="accent1">
                    <a:alpha val="84000"/>
                    <a:lumMod val="77000"/>
                    <a:lumOff val="23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3" name="Immagine 2">
              <a:extLst>
                <a:ext uri="{FF2B5EF4-FFF2-40B4-BE49-F238E27FC236}">
                  <a16:creationId xmlns:a16="http://schemas.microsoft.com/office/drawing/2014/main" id="{1AA2DFD9-56B1-8140-A8E7-AC81C1485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9" y="262120"/>
              <a:ext cx="8711045" cy="720293"/>
            </a:xfrm>
            <a:prstGeom prst="rect">
              <a:avLst/>
            </a:prstGeom>
          </p:spPr>
        </p:pic>
      </p:grpSp>
      <p:pic>
        <p:nvPicPr>
          <p:cNvPr id="4" name="Immagine 3">
            <a:extLst>
              <a:ext uri="{FF2B5EF4-FFF2-40B4-BE49-F238E27FC236}">
                <a16:creationId xmlns:a16="http://schemas.microsoft.com/office/drawing/2014/main" id="{D39C4242-7EFB-D530-14EB-22818771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542" y="260128"/>
            <a:ext cx="521479" cy="362138"/>
          </a:xfrm>
          <a:prstGeom prst="rect">
            <a:avLst/>
          </a:prstGeom>
        </p:spPr>
      </p:pic>
      <p:sp>
        <p:nvSpPr>
          <p:cNvPr id="5" name="Sottotitolo 4">
            <a:extLst>
              <a:ext uri="{FF2B5EF4-FFF2-40B4-BE49-F238E27FC236}">
                <a16:creationId xmlns:a16="http://schemas.microsoft.com/office/drawing/2014/main" id="{F8D7643D-DB2D-13DB-EEDE-17EA8E98E44B}"/>
              </a:ext>
            </a:extLst>
          </p:cNvPr>
          <p:cNvSpPr>
            <a:spLocks noGrp="1"/>
          </p:cNvSpPr>
          <p:nvPr>
            <p:ph type="subTitle"/>
          </p:nvPr>
        </p:nvSpPr>
        <p:spPr>
          <a:xfrm>
            <a:off x="612843" y="1065255"/>
            <a:ext cx="8784076" cy="5530626"/>
          </a:xfrm>
        </p:spPr>
        <p:txBody>
          <a:bodyPr/>
          <a:lstStyle/>
          <a:p>
            <a:pPr marL="0" indent="0" algn="ctr">
              <a:lnSpc>
                <a:spcPct val="100000"/>
              </a:lnSpc>
              <a:spcBef>
                <a:spcPts val="0"/>
              </a:spcBef>
              <a:buNone/>
            </a:pPr>
            <a:r>
              <a:rPr lang="it-IT" b="1" dirty="0">
                <a:solidFill>
                  <a:srgbClr val="0070C0"/>
                </a:solidFill>
                <a:latin typeface="Calibri" panose="020F0502020204030204" pitchFamily="34" charset="0"/>
                <a:cs typeface="Calibri" panose="020F0502020204030204" pitchFamily="34" charset="0"/>
              </a:rPr>
              <a:t>Il progetto JESMED in breve</a:t>
            </a:r>
          </a:p>
          <a:p>
            <a:pPr marL="0" indent="0" algn="just">
              <a:lnSpc>
                <a:spcPct val="100000"/>
              </a:lnSpc>
              <a:spcBef>
                <a:spcPts val="0"/>
              </a:spcBef>
              <a:buNone/>
            </a:pPr>
            <a:endParaRPr lang="it-IT" sz="1100" dirty="0">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Questa collaborazione transfrontaliera mira a perseguire:</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 lo scambio di conoscenze sull'utilizzo di risorse alimentari alternative nell'alimentazione degli ovini; </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 organizzare la filiera della macellazione; </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 identificare la filiera della carne ovina NT; </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 mettere a punto un sistema di tracciabilità e lo sviluppo del pacchetto tecnico per l'etichettatura della carne ovina, al fine di avviare la certificazione della “carne di agnello della razza </a:t>
            </a:r>
            <a:r>
              <a:rPr lang="it-IT" sz="1800" b="1" dirty="0" err="1">
                <a:solidFill>
                  <a:schemeClr val="accent6">
                    <a:lumMod val="50000"/>
                  </a:schemeClr>
                </a:solidFill>
                <a:latin typeface="Calibri" panose="020F0502020204030204" pitchFamily="34" charset="0"/>
                <a:cs typeface="Calibri" panose="020F0502020204030204" pitchFamily="34" charset="0"/>
              </a:rPr>
              <a:t>Noire</a:t>
            </a:r>
            <a:r>
              <a:rPr lang="it-IT" sz="1800" b="1" dirty="0">
                <a:solidFill>
                  <a:schemeClr val="accent6">
                    <a:lumMod val="50000"/>
                  </a:schemeClr>
                </a:solidFill>
                <a:latin typeface="Calibri" panose="020F0502020204030204" pitchFamily="34" charset="0"/>
                <a:cs typeface="Calibri" panose="020F0502020204030204" pitchFamily="34" charset="0"/>
              </a:rPr>
              <a:t> de </a:t>
            </a:r>
            <a:r>
              <a:rPr lang="it-IT" sz="1800" b="1" dirty="0" err="1">
                <a:solidFill>
                  <a:schemeClr val="accent6">
                    <a:lumMod val="50000"/>
                  </a:schemeClr>
                </a:solidFill>
                <a:latin typeface="Calibri" panose="020F0502020204030204" pitchFamily="34" charset="0"/>
                <a:cs typeface="Calibri" panose="020F0502020204030204" pitchFamily="34" charset="0"/>
              </a:rPr>
              <a:t>Thibar</a:t>
            </a:r>
            <a:r>
              <a:rPr lang="it-IT" sz="1800" b="1" dirty="0">
                <a:solidFill>
                  <a:schemeClr val="accent6">
                    <a:lumMod val="50000"/>
                  </a:schemeClr>
                </a:solidFill>
                <a:latin typeface="Calibri" panose="020F0502020204030204" pitchFamily="34" charset="0"/>
                <a:cs typeface="Calibri" panose="020F0502020204030204" pitchFamily="34" charset="0"/>
              </a:rPr>
              <a:t>” che rappresenterà, in Tunisia, uno dei primi prodotti di origine animale che potrà beneficiare di un marchio distintivo di qualità; </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 creare una SMSA (Società Mutuale di Servizi Agricoli) per la gestione collettiva delle attività della filiera NT;</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 elaborazione di </a:t>
            </a:r>
            <a:r>
              <a:rPr lang="it-IT" sz="1800" b="1" i="1" dirty="0">
                <a:solidFill>
                  <a:schemeClr val="accent6">
                    <a:lumMod val="50000"/>
                  </a:schemeClr>
                </a:solidFill>
                <a:latin typeface="Calibri" panose="020F0502020204030204" pitchFamily="34" charset="0"/>
                <a:cs typeface="Calibri" panose="020F0502020204030204" pitchFamily="34" charset="0"/>
              </a:rPr>
              <a:t>business plan</a:t>
            </a:r>
            <a:r>
              <a:rPr lang="it-IT" sz="1800" b="1" dirty="0">
                <a:solidFill>
                  <a:schemeClr val="accent6">
                    <a:lumMod val="50000"/>
                  </a:schemeClr>
                </a:solidFill>
                <a:latin typeface="Calibri" panose="020F0502020204030204" pitchFamily="34" charset="0"/>
                <a:cs typeface="Calibri" panose="020F0502020204030204" pitchFamily="34" charset="0"/>
              </a:rPr>
              <a:t>;</a:t>
            </a:r>
          </a:p>
          <a:p>
            <a:pPr marL="0" indent="0" algn="just">
              <a:lnSpc>
                <a:spcPct val="100000"/>
              </a:lnSpc>
              <a:spcBef>
                <a:spcPts val="0"/>
              </a:spcBef>
              <a:buNone/>
            </a:pPr>
            <a:r>
              <a:rPr lang="it-IT" sz="1800" b="1" i="1" dirty="0">
                <a:solidFill>
                  <a:schemeClr val="accent6">
                    <a:lumMod val="50000"/>
                  </a:schemeClr>
                </a:solidFill>
                <a:latin typeface="Calibri" panose="020F0502020204030204" pitchFamily="34" charset="0"/>
                <a:cs typeface="Calibri" panose="020F0502020204030204" pitchFamily="34" charset="0"/>
              </a:rPr>
              <a:t>- </a:t>
            </a:r>
            <a:r>
              <a:rPr lang="it-IT" sz="1800" b="1" i="1" dirty="0" err="1">
                <a:solidFill>
                  <a:schemeClr val="accent6">
                    <a:lumMod val="50000"/>
                  </a:schemeClr>
                </a:solidFill>
                <a:latin typeface="Calibri" panose="020F0502020204030204" pitchFamily="34" charset="0"/>
                <a:cs typeface="Calibri" panose="020F0502020204030204" pitchFamily="34" charset="0"/>
              </a:rPr>
              <a:t>capacity</a:t>
            </a:r>
            <a:r>
              <a:rPr lang="it-IT" sz="1800" b="1" i="1" dirty="0">
                <a:solidFill>
                  <a:schemeClr val="accent6">
                    <a:lumMod val="50000"/>
                  </a:schemeClr>
                </a:solidFill>
                <a:latin typeface="Calibri" panose="020F0502020204030204" pitchFamily="34" charset="0"/>
                <a:cs typeface="Calibri" panose="020F0502020204030204" pitchFamily="34" charset="0"/>
              </a:rPr>
              <a:t> building </a:t>
            </a:r>
            <a:r>
              <a:rPr lang="it-IT" sz="1800" b="1" dirty="0">
                <a:solidFill>
                  <a:schemeClr val="accent6">
                    <a:lumMod val="50000"/>
                  </a:schemeClr>
                </a:solidFill>
                <a:latin typeface="Calibri" panose="020F0502020204030204" pitchFamily="34" charset="0"/>
                <a:cs typeface="Calibri" panose="020F0502020204030204" pitchFamily="34" charset="0"/>
              </a:rPr>
              <a:t>dei futuri imprenditori della filiera NT;</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 sottoscrizione di accordi tra operatori tunisini e siciliani;</a:t>
            </a:r>
          </a:p>
          <a:p>
            <a:pPr marL="0" indent="0" algn="just">
              <a:lnSpc>
                <a:spcPct val="100000"/>
              </a:lnSpc>
              <a:spcBef>
                <a:spcPts val="0"/>
              </a:spcBef>
              <a:buNone/>
            </a:pPr>
            <a:r>
              <a:rPr lang="it-IT" sz="1800" b="1">
                <a:solidFill>
                  <a:schemeClr val="accent6">
                    <a:lumMod val="50000"/>
                  </a:schemeClr>
                </a:solidFill>
                <a:latin typeface="Calibri" panose="020F0502020204030204" pitchFamily="34" charset="0"/>
                <a:cs typeface="Calibri" panose="020F0502020204030204" pitchFamily="34" charset="0"/>
              </a:rPr>
              <a:t>- creazione </a:t>
            </a:r>
            <a:r>
              <a:rPr lang="it-IT" sz="1800" b="1" dirty="0">
                <a:solidFill>
                  <a:schemeClr val="accent6">
                    <a:lumMod val="50000"/>
                  </a:schemeClr>
                </a:solidFill>
                <a:latin typeface="Calibri" panose="020F0502020204030204" pitchFamily="34" charset="0"/>
                <a:cs typeface="Calibri" panose="020F0502020204030204" pitchFamily="34" charset="0"/>
              </a:rPr>
              <a:t>di un circuito ecoturistico sulla NT.</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Anche per l’Italia, questo progetto rappresenta un modello per la valorizzazione delle carni di agnello da latte e di agnellone, e della loro macellazione mediante tecnica </a:t>
            </a:r>
            <a:r>
              <a:rPr lang="it-IT" sz="1800" b="1" i="1" dirty="0">
                <a:solidFill>
                  <a:schemeClr val="accent6">
                    <a:lumMod val="50000"/>
                  </a:schemeClr>
                </a:solidFill>
                <a:latin typeface="Calibri" panose="020F0502020204030204" pitchFamily="34" charset="0"/>
                <a:cs typeface="Calibri" panose="020F0502020204030204" pitchFamily="34" charset="0"/>
              </a:rPr>
              <a:t>Halal</a:t>
            </a:r>
            <a:r>
              <a:rPr lang="it-IT" sz="1800" b="1" dirty="0">
                <a:solidFill>
                  <a:schemeClr val="accent6">
                    <a:lumMod val="50000"/>
                  </a:schemeClr>
                </a:solidFill>
                <a:latin typeface="Calibri" panose="020F0502020204030204" pitchFamily="34" charset="0"/>
                <a:cs typeface="Calibri" panose="020F0502020204030204" pitchFamily="34" charset="0"/>
              </a:rPr>
              <a:t>, anche alla luce della prossimità territoriale e delle somiglianze ambientali dell'area transfrontaliera.</a:t>
            </a:r>
          </a:p>
        </p:txBody>
      </p:sp>
    </p:spTree>
    <p:extLst>
      <p:ext uri="{BB962C8B-B14F-4D97-AF65-F5344CB8AC3E}">
        <p14:creationId xmlns:p14="http://schemas.microsoft.com/office/powerpoint/2010/main" val="34387399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0297468-85FA-4D4E-9D3C-2F24415B48C1}"/>
              </a:ext>
            </a:extLst>
          </p:cNvPr>
          <p:cNvGrpSpPr/>
          <p:nvPr/>
        </p:nvGrpSpPr>
        <p:grpSpPr>
          <a:xfrm>
            <a:off x="-6480" y="179279"/>
            <a:ext cx="12198240" cy="895437"/>
            <a:chOff x="-6480" y="179279"/>
            <a:chExt cx="12198240" cy="895437"/>
          </a:xfrm>
        </p:grpSpPr>
        <p:sp>
          <p:nvSpPr>
            <p:cNvPr id="209" name="CustomShape 2"/>
            <p:cNvSpPr/>
            <p:nvPr/>
          </p:nvSpPr>
          <p:spPr>
            <a:xfrm>
              <a:off x="-6480" y="179279"/>
              <a:ext cx="12198240" cy="895437"/>
            </a:xfrm>
            <a:prstGeom prst="rect">
              <a:avLst/>
            </a:prstGeom>
            <a:gradFill rotWithShape="0">
              <a:gsLst>
                <a:gs pos="48000">
                  <a:schemeClr val="bg1">
                    <a:lumMod val="22000"/>
                    <a:lumOff val="78000"/>
                  </a:schemeClr>
                </a:gs>
                <a:gs pos="74000">
                  <a:schemeClr val="bg2">
                    <a:alpha val="78000"/>
                  </a:schemeClr>
                </a:gs>
                <a:gs pos="100000">
                  <a:schemeClr val="accent1">
                    <a:alpha val="84000"/>
                    <a:lumMod val="77000"/>
                    <a:lumOff val="23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3" name="Immagine 2">
              <a:extLst>
                <a:ext uri="{FF2B5EF4-FFF2-40B4-BE49-F238E27FC236}">
                  <a16:creationId xmlns:a16="http://schemas.microsoft.com/office/drawing/2014/main" id="{1AA2DFD9-56B1-8140-A8E7-AC81C1485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9" y="262120"/>
              <a:ext cx="8711045" cy="720293"/>
            </a:xfrm>
            <a:prstGeom prst="rect">
              <a:avLst/>
            </a:prstGeom>
          </p:spPr>
        </p:pic>
      </p:grpSp>
      <p:pic>
        <p:nvPicPr>
          <p:cNvPr id="4" name="Immagine 3">
            <a:extLst>
              <a:ext uri="{FF2B5EF4-FFF2-40B4-BE49-F238E27FC236}">
                <a16:creationId xmlns:a16="http://schemas.microsoft.com/office/drawing/2014/main" id="{D39C4242-7EFB-D530-14EB-22818771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542" y="260128"/>
            <a:ext cx="521479" cy="362138"/>
          </a:xfrm>
          <a:prstGeom prst="rect">
            <a:avLst/>
          </a:prstGeom>
        </p:spPr>
      </p:pic>
      <p:sp>
        <p:nvSpPr>
          <p:cNvPr id="5" name="Sottotitolo 4">
            <a:extLst>
              <a:ext uri="{FF2B5EF4-FFF2-40B4-BE49-F238E27FC236}">
                <a16:creationId xmlns:a16="http://schemas.microsoft.com/office/drawing/2014/main" id="{F8D7643D-DB2D-13DB-EEDE-17EA8E98E44B}"/>
              </a:ext>
            </a:extLst>
          </p:cNvPr>
          <p:cNvSpPr>
            <a:spLocks noGrp="1"/>
          </p:cNvSpPr>
          <p:nvPr>
            <p:ph type="subTitle"/>
          </p:nvPr>
        </p:nvSpPr>
        <p:spPr>
          <a:xfrm>
            <a:off x="612843" y="1065255"/>
            <a:ext cx="8784076" cy="5530626"/>
          </a:xfrm>
        </p:spPr>
        <p:txBody>
          <a:bodyPr/>
          <a:lstStyle/>
          <a:p>
            <a:pPr marL="0" indent="0" algn="ctr">
              <a:lnSpc>
                <a:spcPct val="100000"/>
              </a:lnSpc>
              <a:spcBef>
                <a:spcPts val="0"/>
              </a:spcBef>
              <a:buNone/>
            </a:pPr>
            <a:r>
              <a:rPr lang="it-IT" b="1" dirty="0">
                <a:solidFill>
                  <a:srgbClr val="0070C0"/>
                </a:solidFill>
                <a:latin typeface="Calibri" panose="020F0502020204030204" pitchFamily="34" charset="0"/>
                <a:cs typeface="Calibri" panose="020F0502020204030204" pitchFamily="34" charset="0"/>
              </a:rPr>
              <a:t>Il progetto JESMED in breve</a:t>
            </a:r>
          </a:p>
          <a:p>
            <a:pPr marL="0" indent="0" algn="just">
              <a:lnSpc>
                <a:spcPct val="100000"/>
              </a:lnSpc>
              <a:spcBef>
                <a:spcPts val="0"/>
              </a:spcBef>
              <a:buNone/>
            </a:pPr>
            <a:endParaRPr lang="it-IT" sz="1100" dirty="0">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u="sng" dirty="0">
                <a:solidFill>
                  <a:srgbClr val="0070C0"/>
                </a:solidFill>
                <a:latin typeface="Calibri" panose="020F0502020204030204" pitchFamily="34" charset="0"/>
                <a:cs typeface="Calibri" panose="020F0502020204030204" pitchFamily="34" charset="0"/>
              </a:rPr>
              <a:t>Territori target</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Il progetto JESMED mira a promuovere il settore della carne ovina e in particolare la carne di agnello di razza </a:t>
            </a:r>
            <a:r>
              <a:rPr lang="it-IT" sz="1800" b="1" i="1" dirty="0" err="1">
                <a:solidFill>
                  <a:schemeClr val="accent6">
                    <a:lumMod val="50000"/>
                  </a:schemeClr>
                </a:solidFill>
                <a:latin typeface="Calibri" panose="020F0502020204030204" pitchFamily="34" charset="0"/>
                <a:cs typeface="Calibri" panose="020F0502020204030204" pitchFamily="34" charset="0"/>
              </a:rPr>
              <a:t>Noire</a:t>
            </a:r>
            <a:r>
              <a:rPr lang="it-IT" sz="1800" b="1" i="1" dirty="0">
                <a:solidFill>
                  <a:schemeClr val="accent6">
                    <a:lumMod val="50000"/>
                  </a:schemeClr>
                </a:solidFill>
                <a:latin typeface="Calibri" panose="020F0502020204030204" pitchFamily="34" charset="0"/>
                <a:cs typeface="Calibri" panose="020F0502020204030204" pitchFamily="34" charset="0"/>
              </a:rPr>
              <a:t> de </a:t>
            </a:r>
            <a:r>
              <a:rPr lang="it-IT" sz="1800" b="1" i="1" dirty="0" err="1">
                <a:solidFill>
                  <a:schemeClr val="accent6">
                    <a:lumMod val="50000"/>
                  </a:schemeClr>
                </a:solidFill>
                <a:latin typeface="Calibri" panose="020F0502020204030204" pitchFamily="34" charset="0"/>
                <a:cs typeface="Calibri" panose="020F0502020204030204" pitchFamily="34" charset="0"/>
              </a:rPr>
              <a:t>Thibar</a:t>
            </a:r>
            <a:r>
              <a:rPr lang="it-IT" sz="1800" b="1" dirty="0">
                <a:solidFill>
                  <a:schemeClr val="accent6">
                    <a:lumMod val="50000"/>
                  </a:schemeClr>
                </a:solidFill>
                <a:latin typeface="Calibri" panose="020F0502020204030204" pitchFamily="34" charset="0"/>
                <a:cs typeface="Calibri" panose="020F0502020204030204" pitchFamily="34" charset="0"/>
              </a:rPr>
              <a:t>, localizzata principalmente nel nord della Tunisia, ed in particolare nei governatorati di </a:t>
            </a:r>
            <a:r>
              <a:rPr lang="it-IT" sz="1800" b="1" u="sng" dirty="0">
                <a:solidFill>
                  <a:schemeClr val="accent6">
                    <a:lumMod val="50000"/>
                  </a:schemeClr>
                </a:solidFill>
                <a:latin typeface="Calibri" panose="020F0502020204030204" pitchFamily="34" charset="0"/>
                <a:cs typeface="Calibri" panose="020F0502020204030204" pitchFamily="34" charset="0"/>
              </a:rPr>
              <a:t>Beja</a:t>
            </a:r>
            <a:r>
              <a:rPr lang="it-IT" sz="1800" b="1" dirty="0">
                <a:solidFill>
                  <a:schemeClr val="accent6">
                    <a:lumMod val="50000"/>
                  </a:schemeClr>
                </a:solidFill>
                <a:latin typeface="Calibri" panose="020F0502020204030204" pitchFamily="34" charset="0"/>
                <a:cs typeface="Calibri" panose="020F0502020204030204" pitchFamily="34" charset="0"/>
              </a:rPr>
              <a:t> e </a:t>
            </a:r>
            <a:r>
              <a:rPr lang="it-IT" sz="1800" b="1" u="sng" dirty="0">
                <a:solidFill>
                  <a:schemeClr val="accent6">
                    <a:lumMod val="50000"/>
                  </a:schemeClr>
                </a:solidFill>
                <a:latin typeface="Calibri" panose="020F0502020204030204" pitchFamily="34" charset="0"/>
                <a:cs typeface="Calibri" panose="020F0502020204030204" pitchFamily="34" charset="0"/>
              </a:rPr>
              <a:t>Bizerte</a:t>
            </a:r>
            <a:r>
              <a:rPr lang="it-IT" sz="1800" b="1" dirty="0">
                <a:solidFill>
                  <a:schemeClr val="accent6">
                    <a:lumMod val="50000"/>
                  </a:schemeClr>
                </a:solidFill>
                <a:latin typeface="Calibri" panose="020F0502020204030204" pitchFamily="34" charset="0"/>
                <a:cs typeface="Calibri" panose="020F0502020204030204" pitchFamily="34" charset="0"/>
              </a:rPr>
              <a:t>. Alcuni nuclei di </a:t>
            </a:r>
            <a:r>
              <a:rPr lang="it-IT" sz="1800" b="1" dirty="0" err="1">
                <a:solidFill>
                  <a:schemeClr val="accent6">
                    <a:lumMod val="50000"/>
                  </a:schemeClr>
                </a:solidFill>
                <a:latin typeface="Calibri" panose="020F0502020204030204" pitchFamily="34" charset="0"/>
                <a:cs typeface="Calibri" panose="020F0502020204030204" pitchFamily="34" charset="0"/>
              </a:rPr>
              <a:t>Noire</a:t>
            </a:r>
            <a:r>
              <a:rPr lang="it-IT" sz="1800" b="1" dirty="0">
                <a:solidFill>
                  <a:schemeClr val="accent6">
                    <a:lumMod val="50000"/>
                  </a:schemeClr>
                </a:solidFill>
                <a:latin typeface="Calibri" panose="020F0502020204030204" pitchFamily="34" charset="0"/>
                <a:cs typeface="Calibri" panose="020F0502020204030204" pitchFamily="34" charset="0"/>
              </a:rPr>
              <a:t> de </a:t>
            </a:r>
            <a:r>
              <a:rPr lang="it-IT" sz="1800" b="1" dirty="0" err="1">
                <a:solidFill>
                  <a:schemeClr val="accent6">
                    <a:lumMod val="50000"/>
                  </a:schemeClr>
                </a:solidFill>
                <a:latin typeface="Calibri" panose="020F0502020204030204" pitchFamily="34" charset="0"/>
                <a:cs typeface="Calibri" panose="020F0502020204030204" pitchFamily="34" charset="0"/>
              </a:rPr>
              <a:t>Thibar</a:t>
            </a:r>
            <a:r>
              <a:rPr lang="it-IT" sz="1800" b="1" dirty="0">
                <a:solidFill>
                  <a:schemeClr val="accent6">
                    <a:lumMod val="50000"/>
                  </a:schemeClr>
                </a:solidFill>
                <a:latin typeface="Calibri" panose="020F0502020204030204" pitchFamily="34" charset="0"/>
                <a:cs typeface="Calibri" panose="020F0502020204030204" pitchFamily="34" charset="0"/>
              </a:rPr>
              <a:t> esistono anche nelle regioni di </a:t>
            </a:r>
            <a:r>
              <a:rPr lang="it-IT" sz="1800" b="1" u="sng" dirty="0" err="1">
                <a:solidFill>
                  <a:schemeClr val="accent6">
                    <a:lumMod val="50000"/>
                  </a:schemeClr>
                </a:solidFill>
                <a:latin typeface="Calibri" panose="020F0502020204030204" pitchFamily="34" charset="0"/>
                <a:cs typeface="Calibri" panose="020F0502020204030204" pitchFamily="34" charset="0"/>
              </a:rPr>
              <a:t>Zaghouan</a:t>
            </a:r>
            <a:r>
              <a:rPr lang="it-IT" sz="1800" b="1" dirty="0">
                <a:solidFill>
                  <a:schemeClr val="accent6">
                    <a:lumMod val="50000"/>
                  </a:schemeClr>
                </a:solidFill>
                <a:latin typeface="Calibri" panose="020F0502020204030204" pitchFamily="34" charset="0"/>
                <a:cs typeface="Calibri" panose="020F0502020204030204" pitchFamily="34" charset="0"/>
              </a:rPr>
              <a:t> e </a:t>
            </a:r>
            <a:r>
              <a:rPr lang="it-IT" sz="1800" b="1" u="sng" dirty="0" err="1">
                <a:solidFill>
                  <a:schemeClr val="accent6">
                    <a:lumMod val="50000"/>
                  </a:schemeClr>
                </a:solidFill>
                <a:latin typeface="Calibri" panose="020F0502020204030204" pitchFamily="34" charset="0"/>
                <a:cs typeface="Calibri" panose="020F0502020204030204" pitchFamily="34" charset="0"/>
              </a:rPr>
              <a:t>Nabeul</a:t>
            </a:r>
            <a:r>
              <a:rPr lang="it-IT" sz="1800" b="1" dirty="0">
                <a:solidFill>
                  <a:schemeClr val="accent6">
                    <a:lumMod val="50000"/>
                  </a:schemeClr>
                </a:solidFill>
                <a:latin typeface="Calibri" panose="020F0502020204030204" pitchFamily="34" charset="0"/>
                <a:cs typeface="Calibri" panose="020F0502020204030204" pitchFamily="34" charset="0"/>
              </a:rPr>
              <a:t>, regione chiamata anche Cap Bon, la più vicina al territorio italiano e in particolare alle zone target siciliane, province di </a:t>
            </a:r>
            <a:r>
              <a:rPr lang="it-IT" sz="1800" b="1" u="sng" dirty="0">
                <a:solidFill>
                  <a:schemeClr val="accent6">
                    <a:lumMod val="50000"/>
                  </a:schemeClr>
                </a:solidFill>
                <a:latin typeface="Calibri" panose="020F0502020204030204" pitchFamily="34" charset="0"/>
                <a:cs typeface="Calibri" panose="020F0502020204030204" pitchFamily="34" charset="0"/>
              </a:rPr>
              <a:t>Catania</a:t>
            </a:r>
            <a:r>
              <a:rPr lang="it-IT" sz="1800" b="1" dirty="0">
                <a:solidFill>
                  <a:schemeClr val="accent6">
                    <a:lumMod val="50000"/>
                  </a:schemeClr>
                </a:solidFill>
                <a:latin typeface="Calibri" panose="020F0502020204030204" pitchFamily="34" charset="0"/>
                <a:cs typeface="Calibri" panose="020F0502020204030204" pitchFamily="34" charset="0"/>
              </a:rPr>
              <a:t>, </a:t>
            </a:r>
            <a:r>
              <a:rPr lang="it-IT" sz="1800" b="1" u="sng" dirty="0">
                <a:solidFill>
                  <a:schemeClr val="accent6">
                    <a:lumMod val="50000"/>
                  </a:schemeClr>
                </a:solidFill>
                <a:latin typeface="Calibri" panose="020F0502020204030204" pitchFamily="34" charset="0"/>
                <a:cs typeface="Calibri" panose="020F0502020204030204" pitchFamily="34" charset="0"/>
              </a:rPr>
              <a:t>Ragusa</a:t>
            </a:r>
            <a:r>
              <a:rPr lang="it-IT" sz="1800" b="1" dirty="0">
                <a:solidFill>
                  <a:schemeClr val="accent6">
                    <a:lumMod val="50000"/>
                  </a:schemeClr>
                </a:solidFill>
                <a:latin typeface="Calibri" panose="020F0502020204030204" pitchFamily="34" charset="0"/>
                <a:cs typeface="Calibri" panose="020F0502020204030204" pitchFamily="34" charset="0"/>
              </a:rPr>
              <a:t> e </a:t>
            </a:r>
            <a:r>
              <a:rPr lang="it-IT" sz="1800" b="1" u="sng" dirty="0">
                <a:solidFill>
                  <a:schemeClr val="accent6">
                    <a:lumMod val="50000"/>
                  </a:schemeClr>
                </a:solidFill>
                <a:latin typeface="Calibri" panose="020F0502020204030204" pitchFamily="34" charset="0"/>
                <a:cs typeface="Calibri" panose="020F0502020204030204" pitchFamily="34" charset="0"/>
              </a:rPr>
              <a:t>Siracusa</a:t>
            </a:r>
            <a:r>
              <a:rPr lang="it-IT" sz="1800" b="1" dirty="0">
                <a:solidFill>
                  <a:schemeClr val="accent6">
                    <a:lumMod val="50000"/>
                  </a:schemeClr>
                </a:solidFill>
                <a:latin typeface="Calibri" panose="020F0502020204030204" pitchFamily="34" charset="0"/>
                <a:cs typeface="Calibri" panose="020F0502020204030204" pitchFamily="34" charset="0"/>
              </a:rPr>
              <a:t>.</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Esiste una </a:t>
            </a:r>
            <a:r>
              <a:rPr lang="it-IT" sz="1800" b="1" dirty="0">
                <a:solidFill>
                  <a:srgbClr val="0070C0"/>
                </a:solidFill>
                <a:latin typeface="Calibri" panose="020F0502020204030204" pitchFamily="34" charset="0"/>
                <a:cs typeface="Calibri" panose="020F0502020204030204" pitchFamily="34" charset="0"/>
              </a:rPr>
              <a:t>sinergia tra il territorio tunisino e quello italiano</a:t>
            </a:r>
            <a:r>
              <a:rPr lang="it-IT" sz="1800" b="1" dirty="0">
                <a:solidFill>
                  <a:schemeClr val="accent6">
                    <a:lumMod val="50000"/>
                  </a:schemeClr>
                </a:solidFill>
                <a:latin typeface="Calibri" panose="020F0502020204030204" pitchFamily="34" charset="0"/>
                <a:cs typeface="Calibri" panose="020F0502020204030204" pitchFamily="34" charset="0"/>
              </a:rPr>
              <a:t>, in quanto le </a:t>
            </a:r>
            <a:r>
              <a:rPr lang="it-IT" sz="1800" b="1" u="sng" dirty="0">
                <a:solidFill>
                  <a:schemeClr val="accent6">
                    <a:lumMod val="50000"/>
                  </a:schemeClr>
                </a:solidFill>
                <a:latin typeface="Calibri" panose="020F0502020204030204" pitchFamily="34" charset="0"/>
                <a:cs typeface="Calibri" panose="020F0502020204030204" pitchFamily="34" charset="0"/>
              </a:rPr>
              <a:t>condizioni climatiche</a:t>
            </a:r>
            <a:r>
              <a:rPr lang="it-IT" sz="1800" b="1" dirty="0">
                <a:solidFill>
                  <a:schemeClr val="accent6">
                    <a:lumMod val="50000"/>
                  </a:schemeClr>
                </a:solidFill>
                <a:latin typeface="Calibri" panose="020F0502020204030204" pitchFamily="34" charset="0"/>
                <a:cs typeface="Calibri" panose="020F0502020204030204" pitchFamily="34" charset="0"/>
              </a:rPr>
              <a:t> della regione settentrionale della Tunisia sono molto simili a quelle della Regione Siciliana. Questa </a:t>
            </a:r>
            <a:r>
              <a:rPr lang="it-IT" sz="1800" b="1" u="sng" dirty="0">
                <a:solidFill>
                  <a:schemeClr val="accent6">
                    <a:lumMod val="50000"/>
                  </a:schemeClr>
                </a:solidFill>
                <a:latin typeface="Calibri" panose="020F0502020204030204" pitchFamily="34" charset="0"/>
                <a:cs typeface="Calibri" panose="020F0502020204030204" pitchFamily="34" charset="0"/>
              </a:rPr>
              <a:t>prossimità territoriale </a:t>
            </a:r>
            <a:r>
              <a:rPr lang="it-IT" sz="1800" b="1" dirty="0">
                <a:solidFill>
                  <a:schemeClr val="accent6">
                    <a:lumMod val="50000"/>
                  </a:schemeClr>
                </a:solidFill>
                <a:latin typeface="Calibri" panose="020F0502020204030204" pitchFamily="34" charset="0"/>
                <a:cs typeface="Calibri" panose="020F0502020204030204" pitchFamily="34" charset="0"/>
              </a:rPr>
              <a:t>e l’</a:t>
            </a:r>
            <a:r>
              <a:rPr lang="it-IT" sz="1800" b="1" u="sng" dirty="0">
                <a:solidFill>
                  <a:schemeClr val="accent6">
                    <a:lumMod val="50000"/>
                  </a:schemeClr>
                </a:solidFill>
                <a:latin typeface="Calibri" panose="020F0502020204030204" pitchFamily="34" charset="0"/>
                <a:cs typeface="Calibri" panose="020F0502020204030204" pitchFamily="34" charset="0"/>
              </a:rPr>
              <a:t>affinità ambientale </a:t>
            </a:r>
            <a:r>
              <a:rPr lang="it-IT" sz="1800" b="1" dirty="0">
                <a:solidFill>
                  <a:schemeClr val="accent6">
                    <a:lumMod val="50000"/>
                  </a:schemeClr>
                </a:solidFill>
                <a:latin typeface="Calibri" panose="020F0502020204030204" pitchFamily="34" charset="0"/>
                <a:cs typeface="Calibri" panose="020F0502020204030204" pitchFamily="34" charset="0"/>
              </a:rPr>
              <a:t>dell'area transfrontaliera consentiranno di svolgere un lavoro complementare su entrambe le sponde del Mediterraneo per promuovere la filiera delle carni ovine nei due territori interessati a fronte di cambiamenti climatici sempre più gravi.</a:t>
            </a:r>
          </a:p>
        </p:txBody>
      </p:sp>
    </p:spTree>
    <p:extLst>
      <p:ext uri="{BB962C8B-B14F-4D97-AF65-F5344CB8AC3E}">
        <p14:creationId xmlns:p14="http://schemas.microsoft.com/office/powerpoint/2010/main" val="126821326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0297468-85FA-4D4E-9D3C-2F24415B48C1}"/>
              </a:ext>
            </a:extLst>
          </p:cNvPr>
          <p:cNvGrpSpPr/>
          <p:nvPr/>
        </p:nvGrpSpPr>
        <p:grpSpPr>
          <a:xfrm>
            <a:off x="-6480" y="179279"/>
            <a:ext cx="12198240" cy="895437"/>
            <a:chOff x="-6480" y="179279"/>
            <a:chExt cx="12198240" cy="895437"/>
          </a:xfrm>
        </p:grpSpPr>
        <p:sp>
          <p:nvSpPr>
            <p:cNvPr id="209" name="CustomShape 2"/>
            <p:cNvSpPr/>
            <p:nvPr/>
          </p:nvSpPr>
          <p:spPr>
            <a:xfrm>
              <a:off x="-6480" y="179279"/>
              <a:ext cx="12198240" cy="895437"/>
            </a:xfrm>
            <a:prstGeom prst="rect">
              <a:avLst/>
            </a:prstGeom>
            <a:gradFill rotWithShape="0">
              <a:gsLst>
                <a:gs pos="48000">
                  <a:schemeClr val="bg1">
                    <a:lumMod val="22000"/>
                    <a:lumOff val="78000"/>
                  </a:schemeClr>
                </a:gs>
                <a:gs pos="74000">
                  <a:schemeClr val="bg2">
                    <a:alpha val="78000"/>
                  </a:schemeClr>
                </a:gs>
                <a:gs pos="100000">
                  <a:schemeClr val="accent1">
                    <a:alpha val="84000"/>
                    <a:lumMod val="77000"/>
                    <a:lumOff val="23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3" name="Immagine 2">
              <a:extLst>
                <a:ext uri="{FF2B5EF4-FFF2-40B4-BE49-F238E27FC236}">
                  <a16:creationId xmlns:a16="http://schemas.microsoft.com/office/drawing/2014/main" id="{1AA2DFD9-56B1-8140-A8E7-AC81C1485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9" y="262120"/>
              <a:ext cx="8711045" cy="720293"/>
            </a:xfrm>
            <a:prstGeom prst="rect">
              <a:avLst/>
            </a:prstGeom>
          </p:spPr>
        </p:pic>
      </p:grpSp>
      <p:pic>
        <p:nvPicPr>
          <p:cNvPr id="4" name="Immagine 3">
            <a:extLst>
              <a:ext uri="{FF2B5EF4-FFF2-40B4-BE49-F238E27FC236}">
                <a16:creationId xmlns:a16="http://schemas.microsoft.com/office/drawing/2014/main" id="{D39C4242-7EFB-D530-14EB-22818771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542" y="260128"/>
            <a:ext cx="521479" cy="362138"/>
          </a:xfrm>
          <a:prstGeom prst="rect">
            <a:avLst/>
          </a:prstGeom>
        </p:spPr>
      </p:pic>
      <p:sp>
        <p:nvSpPr>
          <p:cNvPr id="5" name="Sottotitolo 4">
            <a:extLst>
              <a:ext uri="{FF2B5EF4-FFF2-40B4-BE49-F238E27FC236}">
                <a16:creationId xmlns:a16="http://schemas.microsoft.com/office/drawing/2014/main" id="{F8D7643D-DB2D-13DB-EEDE-17EA8E98E44B}"/>
              </a:ext>
            </a:extLst>
          </p:cNvPr>
          <p:cNvSpPr>
            <a:spLocks noGrp="1"/>
          </p:cNvSpPr>
          <p:nvPr>
            <p:ph type="subTitle"/>
          </p:nvPr>
        </p:nvSpPr>
        <p:spPr>
          <a:xfrm>
            <a:off x="612842" y="1065255"/>
            <a:ext cx="10107039" cy="5530626"/>
          </a:xfrm>
        </p:spPr>
        <p:txBody>
          <a:bodyPr/>
          <a:lstStyle/>
          <a:p>
            <a:pPr marL="0" indent="0" algn="ctr">
              <a:lnSpc>
                <a:spcPct val="100000"/>
              </a:lnSpc>
              <a:spcBef>
                <a:spcPts val="0"/>
              </a:spcBef>
              <a:buNone/>
            </a:pPr>
            <a:r>
              <a:rPr lang="it-IT" b="1" dirty="0">
                <a:solidFill>
                  <a:srgbClr val="0070C0"/>
                </a:solidFill>
                <a:latin typeface="Calibri" panose="020F0502020204030204" pitchFamily="34" charset="0"/>
                <a:cs typeface="Calibri" panose="020F0502020204030204" pitchFamily="34" charset="0"/>
              </a:rPr>
              <a:t>Il progetto JESMED in breve</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u="sng" dirty="0">
                <a:solidFill>
                  <a:srgbClr val="0070C0"/>
                </a:solidFill>
                <a:latin typeface="Calibri" panose="020F0502020204030204" pitchFamily="34" charset="0"/>
                <a:cs typeface="Calibri" panose="020F0502020204030204" pitchFamily="34" charset="0"/>
              </a:rPr>
              <a:t>Partenariato</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Beneficiario Principale (BP) : </a:t>
            </a:r>
            <a:r>
              <a:rPr lang="it-IT" sz="1800" b="1" dirty="0">
                <a:solidFill>
                  <a:srgbClr val="0070C0"/>
                </a:solidFill>
                <a:latin typeface="Calibri" panose="020F0502020204030204" pitchFamily="34" charset="0"/>
                <a:cs typeface="Calibri" panose="020F0502020204030204" pitchFamily="34" charset="0"/>
              </a:rPr>
              <a:t>Istituto Nazionale Agronomico di Tunisia – INAT </a:t>
            </a:r>
            <a:r>
              <a:rPr lang="it-IT" sz="1800" b="1" dirty="0">
                <a:solidFill>
                  <a:schemeClr val="accent6">
                    <a:lumMod val="50000"/>
                  </a:schemeClr>
                </a:solidFill>
                <a:latin typeface="Calibri" panose="020F0502020204030204" pitchFamily="34" charset="0"/>
                <a:cs typeface="Calibri" panose="020F0502020204030204" pitchFamily="34" charset="0"/>
              </a:rPr>
              <a:t>(TN)</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Partner di Progetto 1 (PP1) : </a:t>
            </a:r>
            <a:r>
              <a:rPr lang="it-IT" sz="1800" b="1" dirty="0">
                <a:solidFill>
                  <a:srgbClr val="0070C0"/>
                </a:solidFill>
                <a:latin typeface="Calibri" panose="020F0502020204030204" pitchFamily="34" charset="0"/>
                <a:cs typeface="Calibri" panose="020F0502020204030204" pitchFamily="34" charset="0"/>
              </a:rPr>
              <a:t>Università di Catania – </a:t>
            </a:r>
            <a:r>
              <a:rPr lang="it-IT" sz="1800" b="1" dirty="0" err="1">
                <a:solidFill>
                  <a:srgbClr val="0070C0"/>
                </a:solidFill>
                <a:latin typeface="Calibri" panose="020F0502020204030204" pitchFamily="34" charset="0"/>
                <a:cs typeface="Calibri" panose="020F0502020204030204" pitchFamily="34" charset="0"/>
              </a:rPr>
              <a:t>UniCT</a:t>
            </a:r>
            <a:r>
              <a:rPr lang="it-IT" sz="1800" b="1" dirty="0">
                <a:solidFill>
                  <a:srgbClr val="0070C0"/>
                </a:solidFill>
                <a:latin typeface="Calibri" panose="020F0502020204030204" pitchFamily="34" charset="0"/>
                <a:cs typeface="Calibri" panose="020F0502020204030204" pitchFamily="34" charset="0"/>
              </a:rPr>
              <a:t>. Dipartimento dell’Agricoltura, 					dell’Alimentazione e dell’Ambiente - Di3A</a:t>
            </a:r>
            <a:r>
              <a:rPr lang="it-IT" sz="1800" b="1" dirty="0">
                <a:solidFill>
                  <a:schemeClr val="accent6">
                    <a:lumMod val="50000"/>
                  </a:schemeClr>
                </a:solidFill>
                <a:latin typeface="Calibri" panose="020F0502020204030204" pitchFamily="34" charset="0"/>
                <a:cs typeface="Calibri" panose="020F0502020204030204" pitchFamily="34" charset="0"/>
              </a:rPr>
              <a:t> (IT)</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Partner di Progetto 2 (PP2) : </a:t>
            </a:r>
            <a:r>
              <a:rPr lang="it-IT" sz="1800" b="1" dirty="0">
                <a:solidFill>
                  <a:srgbClr val="0070C0"/>
                </a:solidFill>
                <a:latin typeface="Calibri" panose="020F0502020204030204" pitchFamily="34" charset="0"/>
                <a:cs typeface="Calibri" panose="020F0502020204030204" pitchFamily="34" charset="0"/>
              </a:rPr>
              <a:t>Direzione Generale della Produzione Agricola - DGPA </a:t>
            </a:r>
            <a:r>
              <a:rPr lang="it-IT" sz="1800" b="1" dirty="0">
                <a:solidFill>
                  <a:schemeClr val="accent6">
                    <a:lumMod val="50000"/>
                  </a:schemeClr>
                </a:solidFill>
                <a:latin typeface="Calibri" panose="020F0502020204030204" pitchFamily="34" charset="0"/>
                <a:cs typeface="Calibri" panose="020F0502020204030204" pitchFamily="34" charset="0"/>
              </a:rPr>
              <a:t>(TN)</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Partner di Progetto 3 (PP3) : </a:t>
            </a:r>
            <a:r>
              <a:rPr lang="it-IT" sz="1800" b="1" dirty="0">
                <a:solidFill>
                  <a:srgbClr val="0070C0"/>
                </a:solidFill>
                <a:latin typeface="Calibri" panose="020F0502020204030204" pitchFamily="34" charset="0"/>
                <a:cs typeface="Calibri" panose="020F0502020204030204" pitchFamily="34" charset="0"/>
              </a:rPr>
              <a:t>Gruppo di Sviluppo Agricolo degli Allevatori di pecore del Nord - GDAEBN</a:t>
            </a:r>
            <a:r>
              <a:rPr lang="it-IT" sz="1800" b="1" dirty="0">
                <a:solidFill>
                  <a:schemeClr val="accent6">
                    <a:lumMod val="50000"/>
                  </a:schemeClr>
                </a:solidFill>
                <a:latin typeface="Calibri" panose="020F0502020204030204" pitchFamily="34" charset="0"/>
                <a:cs typeface="Calibri" panose="020F0502020204030204" pitchFamily="34" charset="0"/>
              </a:rPr>
              <a:t> (TN)</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Partner di Progetto 4 (PP4) : </a:t>
            </a:r>
            <a:r>
              <a:rPr lang="it-IT" sz="1800" b="1" dirty="0">
                <a:solidFill>
                  <a:srgbClr val="0070C0"/>
                </a:solidFill>
                <a:latin typeface="Calibri" panose="020F0502020204030204" pitchFamily="34" charset="0"/>
                <a:cs typeface="Calibri" panose="020F0502020204030204" pitchFamily="34" charset="0"/>
              </a:rPr>
              <a:t>Consorzio per la Ricerca sulla Filiera Lattiero-Casearia - </a:t>
            </a:r>
            <a:r>
              <a:rPr lang="it-IT" sz="1800" b="1" dirty="0" err="1">
                <a:solidFill>
                  <a:srgbClr val="0070C0"/>
                </a:solidFill>
                <a:latin typeface="Calibri" panose="020F0502020204030204" pitchFamily="34" charset="0"/>
                <a:cs typeface="Calibri" panose="020F0502020204030204" pitchFamily="34" charset="0"/>
              </a:rPr>
              <a:t>CoRFiLaC</a:t>
            </a:r>
            <a:r>
              <a:rPr lang="it-IT" sz="1800" b="1" dirty="0">
                <a:solidFill>
                  <a:srgbClr val="0070C0"/>
                </a:solidFill>
                <a:latin typeface="Calibri" panose="020F0502020204030204" pitchFamily="34" charset="0"/>
                <a:cs typeface="Calibri" panose="020F0502020204030204" pitchFamily="34" charset="0"/>
              </a:rPr>
              <a:t> </a:t>
            </a:r>
            <a:r>
              <a:rPr lang="it-IT" sz="1800" b="1" dirty="0">
                <a:solidFill>
                  <a:schemeClr val="accent6">
                    <a:lumMod val="50000"/>
                  </a:schemeClr>
                </a:solidFill>
                <a:latin typeface="Calibri" panose="020F0502020204030204" pitchFamily="34" charset="0"/>
                <a:cs typeface="Calibri" panose="020F0502020204030204" pitchFamily="34" charset="0"/>
              </a:rPr>
              <a:t>(IT)</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Partner di Progetto 5 (PP5) : </a:t>
            </a:r>
            <a:r>
              <a:rPr lang="it-IT" sz="1800" b="1" dirty="0">
                <a:solidFill>
                  <a:srgbClr val="0070C0"/>
                </a:solidFill>
                <a:latin typeface="Calibri" panose="020F0502020204030204" pitchFamily="34" charset="0"/>
                <a:cs typeface="Calibri" panose="020F0502020204030204" pitchFamily="34" charset="0"/>
              </a:rPr>
              <a:t>Gruppo d'Azione Locale Eloro - Società Consortile Mista a r.l.– GAL Eloro</a:t>
            </a:r>
            <a:r>
              <a:rPr lang="it-IT" sz="1800" b="1" dirty="0">
                <a:solidFill>
                  <a:schemeClr val="accent6">
                    <a:lumMod val="50000"/>
                  </a:schemeClr>
                </a:solidFill>
                <a:latin typeface="Calibri" panose="020F0502020204030204" pitchFamily="34" charset="0"/>
                <a:cs typeface="Calibri" panose="020F0502020204030204" pitchFamily="34" charset="0"/>
              </a:rPr>
              <a:t> (IT)</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Partner Associato 1 (PA1) : </a:t>
            </a:r>
            <a:r>
              <a:rPr lang="it-IT" sz="1800" b="1" dirty="0">
                <a:solidFill>
                  <a:srgbClr val="0070C0"/>
                </a:solidFill>
                <a:latin typeface="Calibri" panose="020F0502020204030204" pitchFamily="34" charset="0"/>
                <a:cs typeface="Calibri" panose="020F0502020204030204" pitchFamily="34" charset="0"/>
              </a:rPr>
              <a:t>Gruppo Interprofessionale delle Carni rosse e del Latte – </a:t>
            </a:r>
            <a:r>
              <a:rPr lang="it-IT" sz="1800" b="1" dirty="0" err="1">
                <a:solidFill>
                  <a:srgbClr val="0070C0"/>
                </a:solidFill>
                <a:latin typeface="Calibri" panose="020F0502020204030204" pitchFamily="34" charset="0"/>
                <a:cs typeface="Calibri" panose="020F0502020204030204" pitchFamily="34" charset="0"/>
              </a:rPr>
              <a:t>GIVLait</a:t>
            </a:r>
            <a:r>
              <a:rPr lang="it-IT" sz="1800" b="1" dirty="0">
                <a:solidFill>
                  <a:srgbClr val="0070C0"/>
                </a:solidFill>
                <a:latin typeface="Calibri" panose="020F0502020204030204" pitchFamily="34" charset="0"/>
                <a:cs typeface="Calibri" panose="020F0502020204030204" pitchFamily="34" charset="0"/>
              </a:rPr>
              <a:t> </a:t>
            </a:r>
            <a:r>
              <a:rPr lang="it-IT" sz="1800" b="1" dirty="0">
                <a:solidFill>
                  <a:schemeClr val="accent6">
                    <a:lumMod val="50000"/>
                  </a:schemeClr>
                </a:solidFill>
                <a:latin typeface="Calibri" panose="020F0502020204030204" pitchFamily="34" charset="0"/>
                <a:cs typeface="Calibri" panose="020F0502020204030204" pitchFamily="34" charset="0"/>
              </a:rPr>
              <a:t>(TN)</a:t>
            </a: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Partner Associato 2 (PA2) : </a:t>
            </a:r>
            <a:r>
              <a:rPr lang="it-IT" sz="1800" b="1" dirty="0">
                <a:solidFill>
                  <a:srgbClr val="0070C0"/>
                </a:solidFill>
                <a:latin typeface="Calibri" panose="020F0502020204030204" pitchFamily="34" charset="0"/>
                <a:cs typeface="Calibri" panose="020F0502020204030204" pitchFamily="34" charset="0"/>
              </a:rPr>
              <a:t>Istituto Superiore delle Scienza Biologiche Applicate di Tunisi – ISSBAT</a:t>
            </a:r>
            <a:r>
              <a:rPr lang="it-IT" sz="1800" b="1" dirty="0">
                <a:solidFill>
                  <a:schemeClr val="accent6">
                    <a:lumMod val="50000"/>
                  </a:schemeClr>
                </a:solidFill>
                <a:latin typeface="Calibri" panose="020F0502020204030204" pitchFamily="34" charset="0"/>
                <a:cs typeface="Calibri" panose="020F0502020204030204" pitchFamily="34" charset="0"/>
              </a:rPr>
              <a:t> (TN)</a:t>
            </a:r>
          </a:p>
        </p:txBody>
      </p:sp>
    </p:spTree>
    <p:extLst>
      <p:ext uri="{BB962C8B-B14F-4D97-AF65-F5344CB8AC3E}">
        <p14:creationId xmlns:p14="http://schemas.microsoft.com/office/powerpoint/2010/main" val="24707359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0297468-85FA-4D4E-9D3C-2F24415B48C1}"/>
              </a:ext>
            </a:extLst>
          </p:cNvPr>
          <p:cNvGrpSpPr/>
          <p:nvPr/>
        </p:nvGrpSpPr>
        <p:grpSpPr>
          <a:xfrm>
            <a:off x="-6480" y="179279"/>
            <a:ext cx="12198240" cy="895437"/>
            <a:chOff x="-6480" y="179279"/>
            <a:chExt cx="12198240" cy="895437"/>
          </a:xfrm>
        </p:grpSpPr>
        <p:sp>
          <p:nvSpPr>
            <p:cNvPr id="209" name="CustomShape 2"/>
            <p:cNvSpPr/>
            <p:nvPr/>
          </p:nvSpPr>
          <p:spPr>
            <a:xfrm>
              <a:off x="-6480" y="179279"/>
              <a:ext cx="12198240" cy="895437"/>
            </a:xfrm>
            <a:prstGeom prst="rect">
              <a:avLst/>
            </a:prstGeom>
            <a:gradFill rotWithShape="0">
              <a:gsLst>
                <a:gs pos="48000">
                  <a:schemeClr val="bg1">
                    <a:lumMod val="22000"/>
                    <a:lumOff val="78000"/>
                  </a:schemeClr>
                </a:gs>
                <a:gs pos="74000">
                  <a:schemeClr val="bg2">
                    <a:alpha val="78000"/>
                  </a:schemeClr>
                </a:gs>
                <a:gs pos="100000">
                  <a:schemeClr val="accent1">
                    <a:alpha val="84000"/>
                    <a:lumMod val="77000"/>
                    <a:lumOff val="23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3" name="Immagine 2">
              <a:extLst>
                <a:ext uri="{FF2B5EF4-FFF2-40B4-BE49-F238E27FC236}">
                  <a16:creationId xmlns:a16="http://schemas.microsoft.com/office/drawing/2014/main" id="{1AA2DFD9-56B1-8140-A8E7-AC81C1485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9" y="262120"/>
              <a:ext cx="8711045" cy="720293"/>
            </a:xfrm>
            <a:prstGeom prst="rect">
              <a:avLst/>
            </a:prstGeom>
          </p:spPr>
        </p:pic>
      </p:grpSp>
      <p:pic>
        <p:nvPicPr>
          <p:cNvPr id="4" name="Immagine 3">
            <a:extLst>
              <a:ext uri="{FF2B5EF4-FFF2-40B4-BE49-F238E27FC236}">
                <a16:creationId xmlns:a16="http://schemas.microsoft.com/office/drawing/2014/main" id="{D39C4242-7EFB-D530-14EB-22818771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542" y="260128"/>
            <a:ext cx="521479" cy="362138"/>
          </a:xfrm>
          <a:prstGeom prst="rect">
            <a:avLst/>
          </a:prstGeom>
        </p:spPr>
      </p:pic>
      <p:sp>
        <p:nvSpPr>
          <p:cNvPr id="5" name="Sottotitolo 4">
            <a:extLst>
              <a:ext uri="{FF2B5EF4-FFF2-40B4-BE49-F238E27FC236}">
                <a16:creationId xmlns:a16="http://schemas.microsoft.com/office/drawing/2014/main" id="{F8D7643D-DB2D-13DB-EEDE-17EA8E98E44B}"/>
              </a:ext>
            </a:extLst>
          </p:cNvPr>
          <p:cNvSpPr>
            <a:spLocks noGrp="1"/>
          </p:cNvSpPr>
          <p:nvPr>
            <p:ph type="subTitle"/>
          </p:nvPr>
        </p:nvSpPr>
        <p:spPr>
          <a:xfrm>
            <a:off x="612842" y="1065255"/>
            <a:ext cx="10311320" cy="5530626"/>
          </a:xfrm>
        </p:spPr>
        <p:txBody>
          <a:bodyPr/>
          <a:lstStyle/>
          <a:p>
            <a:pPr marL="0" indent="0" algn="ctr">
              <a:lnSpc>
                <a:spcPct val="100000"/>
              </a:lnSpc>
              <a:spcBef>
                <a:spcPts val="0"/>
              </a:spcBef>
              <a:buNone/>
            </a:pPr>
            <a:r>
              <a:rPr lang="it-IT" b="1" dirty="0">
                <a:solidFill>
                  <a:srgbClr val="0070C0"/>
                </a:solidFill>
                <a:latin typeface="Calibri" panose="020F0502020204030204" pitchFamily="34" charset="0"/>
                <a:cs typeface="Calibri" panose="020F0502020204030204" pitchFamily="34" charset="0"/>
              </a:rPr>
              <a:t>Il progetto JESMED in breve</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u="sng" dirty="0">
                <a:solidFill>
                  <a:srgbClr val="0070C0"/>
                </a:solidFill>
                <a:latin typeface="Calibri" panose="020F0502020204030204" pitchFamily="34" charset="0"/>
                <a:cs typeface="Calibri" panose="020F0502020204030204" pitchFamily="34" charset="0"/>
              </a:rPr>
              <a:t>Gruppi di Attività</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Le attività del progetto JESMED sono suddivise in </a:t>
            </a:r>
            <a:r>
              <a:rPr lang="it-IT" sz="1800" b="1" dirty="0">
                <a:solidFill>
                  <a:srgbClr val="0070C0"/>
                </a:solidFill>
                <a:latin typeface="Calibri" panose="020F0502020204030204" pitchFamily="34" charset="0"/>
                <a:cs typeface="Calibri" panose="020F0502020204030204" pitchFamily="34" charset="0"/>
              </a:rPr>
              <a:t>n° 6 Gruppi di Attività (GA)</a:t>
            </a:r>
          </a:p>
          <a:p>
            <a:pPr marL="0" indent="0" algn="just">
              <a:lnSpc>
                <a:spcPct val="100000"/>
              </a:lnSpc>
              <a:spcBef>
                <a:spcPts val="0"/>
              </a:spcBef>
              <a:buNone/>
            </a:pPr>
            <a:endParaRPr lang="it-IT" sz="1800" b="1" dirty="0">
              <a:solidFill>
                <a:srgbClr val="0070C0"/>
              </a:solidFill>
              <a:latin typeface="Calibri" panose="020F0502020204030204" pitchFamily="34" charset="0"/>
              <a:cs typeface="Calibri" panose="020F0502020204030204" pitchFamily="34" charset="0"/>
            </a:endParaRP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GA 1 : </a:t>
            </a:r>
            <a:r>
              <a:rPr lang="it-IT" sz="1800" b="1" dirty="0">
                <a:solidFill>
                  <a:srgbClr val="0070C0"/>
                </a:solidFill>
                <a:latin typeface="Calibri" panose="020F0502020204030204" pitchFamily="34" charset="0"/>
                <a:cs typeface="Calibri" panose="020F0502020204030204" pitchFamily="34" charset="0"/>
              </a:rPr>
              <a:t>Gestione del progetto </a:t>
            </a:r>
            <a:r>
              <a:rPr lang="it-IT" sz="1800" b="1" dirty="0">
                <a:solidFill>
                  <a:schemeClr val="accent6">
                    <a:lumMod val="50000"/>
                  </a:schemeClr>
                </a:solidFill>
                <a:latin typeface="Calibri" panose="020F0502020204030204" pitchFamily="34" charset="0"/>
                <a:cs typeface="Calibri" panose="020F0502020204030204" pitchFamily="34" charset="0"/>
              </a:rPr>
              <a:t>- Coordinatore: INAT</a:t>
            </a: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GA 2 : </a:t>
            </a:r>
            <a:r>
              <a:rPr lang="it-IT" sz="1800" b="1" dirty="0">
                <a:solidFill>
                  <a:srgbClr val="0070C0"/>
                </a:solidFill>
                <a:latin typeface="Calibri" panose="020F0502020204030204" pitchFamily="34" charset="0"/>
                <a:cs typeface="Calibri" panose="020F0502020204030204" pitchFamily="34" charset="0"/>
              </a:rPr>
              <a:t>Attività di comunicazione </a:t>
            </a:r>
            <a:r>
              <a:rPr lang="it-IT" sz="1800" b="1" dirty="0">
                <a:solidFill>
                  <a:schemeClr val="accent6">
                    <a:lumMod val="50000"/>
                  </a:schemeClr>
                </a:solidFill>
                <a:latin typeface="Calibri" panose="020F0502020204030204" pitchFamily="34" charset="0"/>
                <a:cs typeface="Calibri" panose="020F0502020204030204" pitchFamily="34" charset="0"/>
              </a:rPr>
              <a:t>- Coordinatore: GAL Eloro</a:t>
            </a: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GA 3 : </a:t>
            </a:r>
            <a:r>
              <a:rPr lang="it-IT" sz="1800" b="1" dirty="0">
                <a:solidFill>
                  <a:srgbClr val="0070C0"/>
                </a:solidFill>
                <a:latin typeface="Calibri" panose="020F0502020204030204" pitchFamily="34" charset="0"/>
                <a:cs typeface="Calibri" panose="020F0502020204030204" pitchFamily="34" charset="0"/>
              </a:rPr>
              <a:t>Studio dei sistemi di produzione degli ovini NT e sviluppo delle risorse alimentari </a:t>
            </a:r>
            <a:r>
              <a:rPr lang="it-IT" sz="1800" b="1" dirty="0">
                <a:solidFill>
                  <a:schemeClr val="accent6">
                    <a:lumMod val="50000"/>
                  </a:schemeClr>
                </a:solidFill>
                <a:latin typeface="Calibri" panose="020F0502020204030204" pitchFamily="34" charset="0"/>
                <a:cs typeface="Calibri" panose="020F0502020204030204" pitchFamily="34" charset="0"/>
              </a:rPr>
              <a:t>- Coordinatore: INAT</a:t>
            </a: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GA 4 : </a:t>
            </a:r>
            <a:r>
              <a:rPr lang="it-IT" sz="1800" b="1" dirty="0">
                <a:solidFill>
                  <a:srgbClr val="0070C0"/>
                </a:solidFill>
                <a:latin typeface="Calibri" panose="020F0502020204030204" pitchFamily="34" charset="0"/>
                <a:cs typeface="Calibri" panose="020F0502020204030204" pitchFamily="34" charset="0"/>
              </a:rPr>
              <a:t>Sviluppo e controllo della qualità </a:t>
            </a:r>
            <a:r>
              <a:rPr lang="it-IT" sz="1800" b="1" dirty="0">
                <a:solidFill>
                  <a:schemeClr val="accent6">
                    <a:lumMod val="50000"/>
                  </a:schemeClr>
                </a:solidFill>
                <a:latin typeface="Calibri" panose="020F0502020204030204" pitchFamily="34" charset="0"/>
                <a:cs typeface="Calibri" panose="020F0502020204030204" pitchFamily="34" charset="0"/>
              </a:rPr>
              <a:t>- Coordinatore: </a:t>
            </a:r>
            <a:r>
              <a:rPr lang="it-IT" sz="1800" b="1" dirty="0" err="1">
                <a:solidFill>
                  <a:schemeClr val="accent6">
                    <a:lumMod val="50000"/>
                  </a:schemeClr>
                </a:solidFill>
                <a:latin typeface="Calibri" panose="020F0502020204030204" pitchFamily="34" charset="0"/>
                <a:cs typeface="Calibri" panose="020F0502020204030204" pitchFamily="34" charset="0"/>
              </a:rPr>
              <a:t>UniCT</a:t>
            </a: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GA 5 : </a:t>
            </a:r>
            <a:r>
              <a:rPr lang="it-IT" sz="1800" b="1" dirty="0">
                <a:solidFill>
                  <a:srgbClr val="0070C0"/>
                </a:solidFill>
                <a:latin typeface="Calibri" panose="020F0502020204030204" pitchFamily="34" charset="0"/>
                <a:cs typeface="Calibri" panose="020F0502020204030204" pitchFamily="34" charset="0"/>
              </a:rPr>
              <a:t>Etichettatura della carne di agnello della razza </a:t>
            </a:r>
            <a:r>
              <a:rPr lang="it-IT" sz="1800" b="1" i="1" dirty="0" err="1">
                <a:solidFill>
                  <a:srgbClr val="0070C0"/>
                </a:solidFill>
                <a:latin typeface="Calibri" panose="020F0502020204030204" pitchFamily="34" charset="0"/>
                <a:cs typeface="Calibri" panose="020F0502020204030204" pitchFamily="34" charset="0"/>
              </a:rPr>
              <a:t>Noire</a:t>
            </a:r>
            <a:r>
              <a:rPr lang="it-IT" sz="1800" b="1" i="1" dirty="0">
                <a:solidFill>
                  <a:srgbClr val="0070C0"/>
                </a:solidFill>
                <a:latin typeface="Calibri" panose="020F0502020204030204" pitchFamily="34" charset="0"/>
                <a:cs typeface="Calibri" panose="020F0502020204030204" pitchFamily="34" charset="0"/>
              </a:rPr>
              <a:t> de </a:t>
            </a:r>
            <a:r>
              <a:rPr lang="it-IT" sz="1800" b="1" i="1" dirty="0" err="1">
                <a:solidFill>
                  <a:srgbClr val="0070C0"/>
                </a:solidFill>
                <a:latin typeface="Calibri" panose="020F0502020204030204" pitchFamily="34" charset="0"/>
                <a:cs typeface="Calibri" panose="020F0502020204030204" pitchFamily="34" charset="0"/>
              </a:rPr>
              <a:t>Thibar</a:t>
            </a:r>
            <a:r>
              <a:rPr lang="it-IT" sz="1800" b="1" i="1" dirty="0">
                <a:solidFill>
                  <a:srgbClr val="0070C0"/>
                </a:solidFill>
                <a:latin typeface="Calibri" panose="020F0502020204030204" pitchFamily="34" charset="0"/>
                <a:cs typeface="Calibri" panose="020F0502020204030204" pitchFamily="34" charset="0"/>
              </a:rPr>
              <a:t> </a:t>
            </a:r>
            <a:r>
              <a:rPr lang="it-IT" sz="1800" b="1" dirty="0">
                <a:solidFill>
                  <a:srgbClr val="0070C0"/>
                </a:solidFill>
                <a:latin typeface="Calibri" panose="020F0502020204030204" pitchFamily="34" charset="0"/>
                <a:cs typeface="Calibri" panose="020F0502020204030204" pitchFamily="34" charset="0"/>
              </a:rPr>
              <a:t>(NT) </a:t>
            </a:r>
            <a:r>
              <a:rPr lang="it-IT" sz="1800" b="1" dirty="0">
                <a:solidFill>
                  <a:schemeClr val="accent6">
                    <a:lumMod val="50000"/>
                  </a:schemeClr>
                </a:solidFill>
                <a:latin typeface="Calibri" panose="020F0502020204030204" pitchFamily="34" charset="0"/>
                <a:cs typeface="Calibri" panose="020F0502020204030204" pitchFamily="34" charset="0"/>
              </a:rPr>
              <a:t>- Coordinatore: DGPA</a:t>
            </a:r>
          </a:p>
          <a:p>
            <a:pPr marL="0" indent="0" algn="just">
              <a:lnSpc>
                <a:spcPct val="100000"/>
              </a:lnSpc>
              <a:spcBef>
                <a:spcPts val="600"/>
              </a:spcBef>
              <a:buNone/>
            </a:pPr>
            <a:r>
              <a:rPr lang="it-IT" sz="1800" b="1" dirty="0">
                <a:solidFill>
                  <a:schemeClr val="accent6">
                    <a:lumMod val="50000"/>
                  </a:schemeClr>
                </a:solidFill>
                <a:latin typeface="Calibri" panose="020F0502020204030204" pitchFamily="34" charset="0"/>
                <a:cs typeface="Calibri" panose="020F0502020204030204" pitchFamily="34" charset="0"/>
              </a:rPr>
              <a:t>GA 6 : </a:t>
            </a:r>
            <a:r>
              <a:rPr lang="it-IT" sz="1800" b="1" dirty="0">
                <a:solidFill>
                  <a:srgbClr val="0070C0"/>
                </a:solidFill>
                <a:latin typeface="Calibri" panose="020F0502020204030204" pitchFamily="34" charset="0"/>
                <a:cs typeface="Calibri" panose="020F0502020204030204" pitchFamily="34" charset="0"/>
              </a:rPr>
              <a:t>Creazione di una SMSA (Società Mutuale di Servizi Agricoli) </a:t>
            </a:r>
            <a:r>
              <a:rPr lang="it-IT" sz="1800" b="1" dirty="0">
                <a:solidFill>
                  <a:schemeClr val="accent6">
                    <a:lumMod val="50000"/>
                  </a:schemeClr>
                </a:solidFill>
                <a:latin typeface="Calibri" panose="020F0502020204030204" pitchFamily="34" charset="0"/>
                <a:cs typeface="Calibri" panose="020F0502020204030204" pitchFamily="34" charset="0"/>
              </a:rPr>
              <a:t>- Coordinatore: DGAEBN</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919403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0297468-85FA-4D4E-9D3C-2F24415B48C1}"/>
              </a:ext>
            </a:extLst>
          </p:cNvPr>
          <p:cNvGrpSpPr/>
          <p:nvPr/>
        </p:nvGrpSpPr>
        <p:grpSpPr>
          <a:xfrm>
            <a:off x="-6480" y="179279"/>
            <a:ext cx="12198240" cy="895437"/>
            <a:chOff x="-6480" y="179279"/>
            <a:chExt cx="12198240" cy="895437"/>
          </a:xfrm>
        </p:grpSpPr>
        <p:sp>
          <p:nvSpPr>
            <p:cNvPr id="209" name="CustomShape 2"/>
            <p:cNvSpPr/>
            <p:nvPr/>
          </p:nvSpPr>
          <p:spPr>
            <a:xfrm>
              <a:off x="-6480" y="179279"/>
              <a:ext cx="12198240" cy="895437"/>
            </a:xfrm>
            <a:prstGeom prst="rect">
              <a:avLst/>
            </a:prstGeom>
            <a:gradFill rotWithShape="0">
              <a:gsLst>
                <a:gs pos="48000">
                  <a:schemeClr val="bg1">
                    <a:lumMod val="22000"/>
                    <a:lumOff val="78000"/>
                  </a:schemeClr>
                </a:gs>
                <a:gs pos="74000">
                  <a:schemeClr val="bg2">
                    <a:alpha val="78000"/>
                  </a:schemeClr>
                </a:gs>
                <a:gs pos="100000">
                  <a:schemeClr val="accent1">
                    <a:alpha val="84000"/>
                    <a:lumMod val="77000"/>
                    <a:lumOff val="23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3" name="Immagine 2">
              <a:extLst>
                <a:ext uri="{FF2B5EF4-FFF2-40B4-BE49-F238E27FC236}">
                  <a16:creationId xmlns:a16="http://schemas.microsoft.com/office/drawing/2014/main" id="{1AA2DFD9-56B1-8140-A8E7-AC81C1485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9" y="262120"/>
              <a:ext cx="8711045" cy="720293"/>
            </a:xfrm>
            <a:prstGeom prst="rect">
              <a:avLst/>
            </a:prstGeom>
          </p:spPr>
        </p:pic>
      </p:grpSp>
      <p:pic>
        <p:nvPicPr>
          <p:cNvPr id="4" name="Immagine 3">
            <a:extLst>
              <a:ext uri="{FF2B5EF4-FFF2-40B4-BE49-F238E27FC236}">
                <a16:creationId xmlns:a16="http://schemas.microsoft.com/office/drawing/2014/main" id="{D39C4242-7EFB-D530-14EB-22818771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542" y="260128"/>
            <a:ext cx="521479" cy="362138"/>
          </a:xfrm>
          <a:prstGeom prst="rect">
            <a:avLst/>
          </a:prstGeom>
        </p:spPr>
      </p:pic>
      <p:sp>
        <p:nvSpPr>
          <p:cNvPr id="5" name="Sottotitolo 4">
            <a:extLst>
              <a:ext uri="{FF2B5EF4-FFF2-40B4-BE49-F238E27FC236}">
                <a16:creationId xmlns:a16="http://schemas.microsoft.com/office/drawing/2014/main" id="{F8D7643D-DB2D-13DB-EEDE-17EA8E98E44B}"/>
              </a:ext>
            </a:extLst>
          </p:cNvPr>
          <p:cNvSpPr>
            <a:spLocks noGrp="1"/>
          </p:cNvSpPr>
          <p:nvPr>
            <p:ph type="subTitle"/>
          </p:nvPr>
        </p:nvSpPr>
        <p:spPr>
          <a:xfrm>
            <a:off x="612843" y="1155565"/>
            <a:ext cx="8638161" cy="5702435"/>
          </a:xfrm>
        </p:spPr>
        <p:txBody>
          <a:bodyPr/>
          <a:lstStyle/>
          <a:p>
            <a:pPr marL="0" indent="0" algn="ctr">
              <a:lnSpc>
                <a:spcPct val="100000"/>
              </a:lnSpc>
              <a:spcBef>
                <a:spcPts val="0"/>
              </a:spcBef>
              <a:buNone/>
            </a:pPr>
            <a:r>
              <a:rPr lang="it-IT" b="1" dirty="0">
                <a:solidFill>
                  <a:srgbClr val="0070C0"/>
                </a:solidFill>
                <a:latin typeface="Calibri" panose="020F0502020204030204" pitchFamily="34" charset="0"/>
                <a:cs typeface="Calibri" panose="020F0502020204030204" pitchFamily="34" charset="0"/>
              </a:rPr>
              <a:t>La </a:t>
            </a:r>
            <a:r>
              <a:rPr lang="it-IT" b="1" i="1" dirty="0">
                <a:solidFill>
                  <a:srgbClr val="0070C0"/>
                </a:solidFill>
                <a:latin typeface="Calibri" panose="020F0502020204030204" pitchFamily="34" charset="0"/>
                <a:cs typeface="Calibri" panose="020F0502020204030204" pitchFamily="34" charset="0"/>
              </a:rPr>
              <a:t>mission</a:t>
            </a:r>
            <a:r>
              <a:rPr lang="it-IT" b="1" dirty="0">
                <a:solidFill>
                  <a:srgbClr val="0070C0"/>
                </a:solidFill>
                <a:latin typeface="Calibri" panose="020F0502020204030204" pitchFamily="34" charset="0"/>
                <a:cs typeface="Calibri" panose="020F0502020204030204" pitchFamily="34" charset="0"/>
              </a:rPr>
              <a:t> del GAL Eloro nel Gruppo di Attività n° 6 «Creazione di una SMSA»</a:t>
            </a:r>
          </a:p>
          <a:p>
            <a:pPr marL="0" indent="0" algn="ctr">
              <a:lnSpc>
                <a:spcPct val="100000"/>
              </a:lnSpc>
              <a:spcBef>
                <a:spcPts val="0"/>
              </a:spcBef>
              <a:buNone/>
            </a:pPr>
            <a:endParaRPr lang="it-IT" sz="1600" b="1" dirty="0">
              <a:solidFill>
                <a:srgbClr val="0070C0"/>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Nel corso di quattro missioni in Tunisia, gli esperti del GAL Eloro hanno animato e guidato i partner tunisini, grazie al trasferimento del metodo CLLD, in un percorso virtuoso che ha previsto la costituzione di una società cooperativa da parte di stakeholder appartenenti a degli anelli della filiera che opera assieme agli altri stakeholder della filiera, dalla produzione al marketing, dell’ovino </a:t>
            </a:r>
            <a:r>
              <a:rPr lang="it-IT" sz="1800" b="1" i="1" dirty="0" err="1">
                <a:solidFill>
                  <a:schemeClr val="accent6">
                    <a:lumMod val="50000"/>
                  </a:schemeClr>
                </a:solidFill>
                <a:latin typeface="Calibri" panose="020F0502020204030204" pitchFamily="34" charset="0"/>
                <a:cs typeface="Calibri" panose="020F0502020204030204" pitchFamily="34" charset="0"/>
              </a:rPr>
              <a:t>Noire</a:t>
            </a:r>
            <a:r>
              <a:rPr lang="it-IT" sz="1800" b="1" i="1" dirty="0">
                <a:solidFill>
                  <a:schemeClr val="accent6">
                    <a:lumMod val="50000"/>
                  </a:schemeClr>
                </a:solidFill>
                <a:latin typeface="Calibri" panose="020F0502020204030204" pitchFamily="34" charset="0"/>
                <a:cs typeface="Calibri" panose="020F0502020204030204" pitchFamily="34" charset="0"/>
              </a:rPr>
              <a:t> de </a:t>
            </a:r>
            <a:r>
              <a:rPr lang="it-IT" sz="1800" b="1" i="1" dirty="0" err="1">
                <a:solidFill>
                  <a:schemeClr val="accent6">
                    <a:lumMod val="50000"/>
                  </a:schemeClr>
                </a:solidFill>
                <a:latin typeface="Calibri" panose="020F0502020204030204" pitchFamily="34" charset="0"/>
                <a:cs typeface="Calibri" panose="020F0502020204030204" pitchFamily="34" charset="0"/>
              </a:rPr>
              <a:t>Thibar</a:t>
            </a:r>
            <a:r>
              <a:rPr lang="it-IT" sz="1800" b="1" dirty="0">
                <a:solidFill>
                  <a:schemeClr val="accent6">
                    <a:lumMod val="50000"/>
                  </a:schemeClr>
                </a:solidFill>
                <a:latin typeface="Calibri" panose="020F0502020204030204" pitchFamily="34" charset="0"/>
                <a:cs typeface="Calibri" panose="020F0502020204030204" pitchFamily="34" charset="0"/>
              </a:rPr>
              <a:t>, la quale fornirà tutti i servizi necessari per una buona organizzazione della filiera, garantendo il controllo di qualità delle carni e facilitando il flusso di prodotti certificati NT, e sarà anche una struttura di consultazione e validazione di iniziative socio-economiche, assicurando il ruolo di portavoce degli operatori del settore nel territorio. Gli </a:t>
            </a:r>
            <a:r>
              <a:rPr lang="it-IT" sz="1800" b="1" i="1" dirty="0">
                <a:solidFill>
                  <a:schemeClr val="accent6">
                    <a:lumMod val="50000"/>
                  </a:schemeClr>
                </a:solidFill>
                <a:latin typeface="Calibri" panose="020F0502020204030204" pitchFamily="34" charset="0"/>
                <a:cs typeface="Calibri" panose="020F0502020204030204" pitchFamily="34" charset="0"/>
              </a:rPr>
              <a:t>stakeholder</a:t>
            </a:r>
            <a:r>
              <a:rPr lang="it-IT" sz="1800" b="1" dirty="0">
                <a:solidFill>
                  <a:schemeClr val="accent6">
                    <a:lumMod val="50000"/>
                  </a:schemeClr>
                </a:solidFill>
                <a:latin typeface="Calibri" panose="020F0502020204030204" pitchFamily="34" charset="0"/>
                <a:cs typeface="Calibri" panose="020F0502020204030204" pitchFamily="34" charset="0"/>
              </a:rPr>
              <a:t> di tutti gli anelli della filiera NT sono stati individuati tra i rappresentanti dei gruppi socio-economici del settore sulla base di un metodo partecipativo che includa un processo bottom-up conforme ai principi dello </a:t>
            </a:r>
            <a:r>
              <a:rPr lang="it-IT" sz="1800" b="1" dirty="0">
                <a:solidFill>
                  <a:srgbClr val="0070C0"/>
                </a:solidFill>
                <a:latin typeface="Calibri" panose="020F0502020204030204" pitchFamily="34" charset="0"/>
                <a:cs typeface="Calibri" panose="020F0502020204030204" pitchFamily="34" charset="0"/>
              </a:rPr>
              <a:t>Sviluppo Locale di Tipo Partecipativo</a:t>
            </a:r>
            <a:r>
              <a:rPr lang="it-IT" sz="1800" b="1" dirty="0">
                <a:solidFill>
                  <a:schemeClr val="accent6">
                    <a:lumMod val="50000"/>
                  </a:schemeClr>
                </a:solidFill>
                <a:latin typeface="Calibri" panose="020F0502020204030204" pitchFamily="34" charset="0"/>
                <a:cs typeface="Calibri" panose="020F0502020204030204" pitchFamily="34" charset="0"/>
              </a:rPr>
              <a:t> (</a:t>
            </a:r>
            <a:r>
              <a:rPr lang="it-IT" sz="1800" b="1" i="1" dirty="0">
                <a:solidFill>
                  <a:schemeClr val="accent6">
                    <a:lumMod val="50000"/>
                  </a:schemeClr>
                </a:solidFill>
                <a:latin typeface="Calibri" panose="020F0502020204030204" pitchFamily="34" charset="0"/>
                <a:cs typeface="Calibri" panose="020F0502020204030204" pitchFamily="34" charset="0"/>
              </a:rPr>
              <a:t>CLLD - Community-Led Local Development</a:t>
            </a:r>
            <a:r>
              <a:rPr lang="it-IT" sz="1800" b="1" dirty="0">
                <a:solidFill>
                  <a:schemeClr val="accent6">
                    <a:lumMod val="50000"/>
                  </a:schemeClr>
                </a:solidFill>
                <a:latin typeface="Calibri" panose="020F0502020204030204" pitchFamily="34" charset="0"/>
                <a:cs typeface="Calibri" panose="020F0502020204030204" pitchFamily="34" charset="0"/>
              </a:rPr>
              <a:t>). </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4733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0297468-85FA-4D4E-9D3C-2F24415B48C1}"/>
              </a:ext>
            </a:extLst>
          </p:cNvPr>
          <p:cNvGrpSpPr/>
          <p:nvPr/>
        </p:nvGrpSpPr>
        <p:grpSpPr>
          <a:xfrm>
            <a:off x="-6480" y="179279"/>
            <a:ext cx="12198240" cy="895437"/>
            <a:chOff x="-6480" y="179279"/>
            <a:chExt cx="12198240" cy="895437"/>
          </a:xfrm>
        </p:grpSpPr>
        <p:sp>
          <p:nvSpPr>
            <p:cNvPr id="209" name="CustomShape 2"/>
            <p:cNvSpPr/>
            <p:nvPr/>
          </p:nvSpPr>
          <p:spPr>
            <a:xfrm>
              <a:off x="-6480" y="179279"/>
              <a:ext cx="12198240" cy="895437"/>
            </a:xfrm>
            <a:prstGeom prst="rect">
              <a:avLst/>
            </a:prstGeom>
            <a:gradFill rotWithShape="0">
              <a:gsLst>
                <a:gs pos="48000">
                  <a:schemeClr val="bg1">
                    <a:lumMod val="22000"/>
                    <a:lumOff val="78000"/>
                  </a:schemeClr>
                </a:gs>
                <a:gs pos="74000">
                  <a:schemeClr val="bg2">
                    <a:alpha val="78000"/>
                  </a:schemeClr>
                </a:gs>
                <a:gs pos="100000">
                  <a:schemeClr val="accent1">
                    <a:alpha val="84000"/>
                    <a:lumMod val="77000"/>
                    <a:lumOff val="23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3" name="Immagine 2">
              <a:extLst>
                <a:ext uri="{FF2B5EF4-FFF2-40B4-BE49-F238E27FC236}">
                  <a16:creationId xmlns:a16="http://schemas.microsoft.com/office/drawing/2014/main" id="{1AA2DFD9-56B1-8140-A8E7-AC81C1485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9" y="262120"/>
              <a:ext cx="8711045" cy="720293"/>
            </a:xfrm>
            <a:prstGeom prst="rect">
              <a:avLst/>
            </a:prstGeom>
          </p:spPr>
        </p:pic>
      </p:grpSp>
      <p:pic>
        <p:nvPicPr>
          <p:cNvPr id="4" name="Immagine 3">
            <a:extLst>
              <a:ext uri="{FF2B5EF4-FFF2-40B4-BE49-F238E27FC236}">
                <a16:creationId xmlns:a16="http://schemas.microsoft.com/office/drawing/2014/main" id="{D39C4242-7EFB-D530-14EB-22818771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542" y="260128"/>
            <a:ext cx="521479" cy="362138"/>
          </a:xfrm>
          <a:prstGeom prst="rect">
            <a:avLst/>
          </a:prstGeom>
        </p:spPr>
      </p:pic>
      <p:sp>
        <p:nvSpPr>
          <p:cNvPr id="5" name="Sottotitolo 4">
            <a:extLst>
              <a:ext uri="{FF2B5EF4-FFF2-40B4-BE49-F238E27FC236}">
                <a16:creationId xmlns:a16="http://schemas.microsoft.com/office/drawing/2014/main" id="{F8D7643D-DB2D-13DB-EEDE-17EA8E98E44B}"/>
              </a:ext>
            </a:extLst>
          </p:cNvPr>
          <p:cNvSpPr>
            <a:spLocks noGrp="1"/>
          </p:cNvSpPr>
          <p:nvPr>
            <p:ph type="subTitle"/>
          </p:nvPr>
        </p:nvSpPr>
        <p:spPr>
          <a:xfrm>
            <a:off x="612843" y="1074717"/>
            <a:ext cx="9066178" cy="5783284"/>
          </a:xfrm>
        </p:spPr>
        <p:txBody>
          <a:bodyPr/>
          <a:lstStyle/>
          <a:p>
            <a:pPr marL="0" indent="0" algn="ctr">
              <a:lnSpc>
                <a:spcPct val="100000"/>
              </a:lnSpc>
              <a:spcBef>
                <a:spcPts val="0"/>
              </a:spcBef>
              <a:buNone/>
            </a:pPr>
            <a:r>
              <a:rPr lang="it-IT" b="1" dirty="0">
                <a:solidFill>
                  <a:srgbClr val="0070C0"/>
                </a:solidFill>
                <a:latin typeface="Calibri" panose="020F0502020204030204" pitchFamily="34" charset="0"/>
                <a:cs typeface="Calibri" panose="020F0502020204030204" pitchFamily="34" charset="0"/>
              </a:rPr>
              <a:t>La </a:t>
            </a:r>
            <a:r>
              <a:rPr lang="it-IT" b="1" i="1" dirty="0">
                <a:solidFill>
                  <a:srgbClr val="0070C0"/>
                </a:solidFill>
                <a:latin typeface="Calibri" panose="020F0502020204030204" pitchFamily="34" charset="0"/>
                <a:cs typeface="Calibri" panose="020F0502020204030204" pitchFamily="34" charset="0"/>
              </a:rPr>
              <a:t>mission</a:t>
            </a:r>
            <a:r>
              <a:rPr lang="it-IT" b="1" dirty="0">
                <a:solidFill>
                  <a:srgbClr val="0070C0"/>
                </a:solidFill>
                <a:latin typeface="Calibri" panose="020F0502020204030204" pitchFamily="34" charset="0"/>
                <a:cs typeface="Calibri" panose="020F0502020204030204" pitchFamily="34" charset="0"/>
              </a:rPr>
              <a:t> del GAL Eloro nel Gruppo di Attività n° 6 «Creazione di una SMSA»</a:t>
            </a:r>
          </a:p>
          <a:p>
            <a:pPr marL="0" indent="0" algn="ctr">
              <a:lnSpc>
                <a:spcPct val="100000"/>
              </a:lnSpc>
              <a:spcBef>
                <a:spcPts val="0"/>
              </a:spcBef>
              <a:buNone/>
            </a:pPr>
            <a:endParaRPr lang="it-IT" sz="800" b="1" dirty="0">
              <a:solidFill>
                <a:srgbClr val="0070C0"/>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Sempre nell’ambito di questo Gruppo di attività, il GAL Eloro, si è occupato di sviluppare una traiettoria relativa al </a:t>
            </a:r>
            <a:r>
              <a:rPr lang="it-IT" sz="1800" b="1" i="1" dirty="0">
                <a:solidFill>
                  <a:srgbClr val="0070C0"/>
                </a:solidFill>
                <a:latin typeface="Calibri" panose="020F0502020204030204" pitchFamily="34" charset="0"/>
                <a:cs typeface="Calibri" panose="020F0502020204030204" pitchFamily="34" charset="0"/>
              </a:rPr>
              <a:t>rafforzamento delle capacità (RC)</a:t>
            </a:r>
            <a:r>
              <a:rPr lang="it-IT" sz="1800" b="1" dirty="0">
                <a:solidFill>
                  <a:schemeClr val="accent6">
                    <a:lumMod val="50000"/>
                  </a:schemeClr>
                </a:solidFill>
                <a:latin typeface="Calibri" panose="020F0502020204030204" pitchFamily="34" charset="0"/>
                <a:cs typeface="Calibri" panose="020F0502020204030204" pitchFamily="34" charset="0"/>
              </a:rPr>
              <a:t>; è stata effettuata un'analisi delle capacità/competenze dei rappresentanti della filiera NT in relazione agli usi degli strumenti di pianificazione strategica partecipativa e di analisi territoriale da utilizzare nell'esercizio di pianificazione da compiere. Le principali lacune conoscitive dei membri del settore NT sono state identificate da un'indagine condotta tra i membri per valutare il loro livello iniziale di capacità/competenze.</a:t>
            </a:r>
          </a:p>
          <a:p>
            <a:pPr marL="0" indent="0" algn="just">
              <a:lnSpc>
                <a:spcPct val="100000"/>
              </a:lnSpc>
              <a:spcBef>
                <a:spcPts val="0"/>
              </a:spcBef>
              <a:buNone/>
            </a:pPr>
            <a:endParaRPr lang="it-IT" sz="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L’altra missione del GAL Eloro è stato l’accompagnamento dei rappresentanti della filiera NT all’elaborazione del primo </a:t>
            </a:r>
            <a:r>
              <a:rPr lang="it-IT" sz="1800" b="1" dirty="0">
                <a:solidFill>
                  <a:srgbClr val="0070C0"/>
                </a:solidFill>
                <a:latin typeface="Calibri" panose="020F0502020204030204" pitchFamily="34" charset="0"/>
                <a:cs typeface="Calibri" panose="020F0502020204030204" pitchFamily="34" charset="0"/>
              </a:rPr>
              <a:t>Piano di Sviluppo Locale Partecipativo nella filiera ovina in Tunisia </a:t>
            </a:r>
            <a:r>
              <a:rPr lang="it-IT" sz="1800" b="1" dirty="0">
                <a:solidFill>
                  <a:schemeClr val="accent6">
                    <a:lumMod val="50000"/>
                  </a:schemeClr>
                </a:solidFill>
                <a:latin typeface="Calibri" panose="020F0502020204030204" pitchFamily="34" charset="0"/>
                <a:cs typeface="Calibri" panose="020F0502020204030204" pitchFamily="34" charset="0"/>
              </a:rPr>
              <a:t>inclusivo delle istanze della filiera nel territorio </a:t>
            </a:r>
            <a:r>
              <a:rPr lang="it-IT" sz="1800" b="1" i="1" dirty="0">
                <a:solidFill>
                  <a:schemeClr val="accent6">
                    <a:lumMod val="50000"/>
                  </a:schemeClr>
                </a:solidFill>
                <a:latin typeface="Calibri" panose="020F0502020204030204" pitchFamily="34" charset="0"/>
                <a:cs typeface="Calibri" panose="020F0502020204030204" pitchFamily="34" charset="0"/>
              </a:rPr>
              <a:t>target</a:t>
            </a:r>
            <a:r>
              <a:rPr lang="it-IT" sz="1800" b="1" dirty="0">
                <a:solidFill>
                  <a:schemeClr val="accent6">
                    <a:lumMod val="50000"/>
                  </a:schemeClr>
                </a:solidFill>
                <a:latin typeface="Calibri" panose="020F0502020204030204" pitchFamily="34" charset="0"/>
                <a:cs typeface="Calibri" panose="020F0502020204030204" pitchFamily="34" charset="0"/>
              </a:rPr>
              <a:t> e delle sue priorità, sempre grazie all’adozione di un metodo partecipativo che includa un processo </a:t>
            </a:r>
            <a:r>
              <a:rPr lang="it-IT" sz="1800" b="1" i="1" dirty="0">
                <a:solidFill>
                  <a:schemeClr val="accent6">
                    <a:lumMod val="50000"/>
                  </a:schemeClr>
                </a:solidFill>
                <a:latin typeface="Calibri" panose="020F0502020204030204" pitchFamily="34" charset="0"/>
                <a:cs typeface="Calibri" panose="020F0502020204030204" pitchFamily="34" charset="0"/>
              </a:rPr>
              <a:t>bottom-up</a:t>
            </a:r>
            <a:r>
              <a:rPr lang="it-IT" sz="1800" b="1" dirty="0">
                <a:solidFill>
                  <a:schemeClr val="accent6">
                    <a:lumMod val="50000"/>
                  </a:schemeClr>
                </a:solidFill>
                <a:latin typeface="Calibri" panose="020F0502020204030204" pitchFamily="34" charset="0"/>
                <a:cs typeface="Calibri" panose="020F0502020204030204" pitchFamily="34" charset="0"/>
              </a:rPr>
              <a:t> conforme ai principi dello Sviluppo Locale di Tipo Partecipativo (CLLD - Community-Led Local Development) e che garantirà la sostenibilità dei risultati di quest’iniziativa in Tunisia.</a:t>
            </a:r>
          </a:p>
          <a:p>
            <a:pPr marL="0" indent="0" algn="just">
              <a:lnSpc>
                <a:spcPct val="100000"/>
              </a:lnSpc>
              <a:spcBef>
                <a:spcPts val="0"/>
              </a:spcBef>
              <a:buNone/>
            </a:pPr>
            <a:endParaRPr lang="it-IT" sz="800" b="1" dirty="0">
              <a:solidFill>
                <a:schemeClr val="accent6">
                  <a:lumMod val="50000"/>
                </a:schemeClr>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it-IT" sz="1800" b="1" dirty="0">
                <a:solidFill>
                  <a:schemeClr val="accent6">
                    <a:lumMod val="50000"/>
                  </a:schemeClr>
                </a:solidFill>
                <a:latin typeface="Calibri" panose="020F0502020204030204" pitchFamily="34" charset="0"/>
                <a:cs typeface="Calibri" panose="020F0502020204030204" pitchFamily="34" charset="0"/>
              </a:rPr>
              <a:t>Si tratta di tre attività a cascata e che hanno visto l’utilizzo dei seguenti strumenti: Riunioni d’informazione partecipativa, Workshop, Laboratori tematici partecipativi, </a:t>
            </a:r>
            <a:r>
              <a:rPr lang="fr-FR" sz="1800" b="1" dirty="0">
                <a:solidFill>
                  <a:schemeClr val="accent6">
                    <a:lumMod val="50000"/>
                  </a:schemeClr>
                </a:solidFill>
                <a:latin typeface="Calibri" panose="020F0502020204030204" pitchFamily="34" charset="0"/>
                <a:cs typeface="Calibri" panose="020F0502020204030204" pitchFamily="34" charset="0"/>
              </a:rPr>
              <a:t>Atelier </a:t>
            </a:r>
            <a:r>
              <a:rPr lang="fr-FR" sz="1800" b="1" dirty="0" err="1">
                <a:solidFill>
                  <a:schemeClr val="accent6">
                    <a:lumMod val="50000"/>
                  </a:schemeClr>
                </a:solidFill>
                <a:latin typeface="Calibri" panose="020F0502020204030204" pitchFamily="34" charset="0"/>
                <a:cs typeface="Calibri" panose="020F0502020204030204" pitchFamily="34" charset="0"/>
              </a:rPr>
              <a:t>partecipativi</a:t>
            </a:r>
            <a:r>
              <a:rPr lang="fr-FR" sz="1800" b="1" dirty="0">
                <a:solidFill>
                  <a:schemeClr val="accent6">
                    <a:lumMod val="50000"/>
                  </a:schemeClr>
                </a:solidFill>
                <a:latin typeface="Calibri" panose="020F0502020204030204" pitchFamily="34" charset="0"/>
                <a:cs typeface="Calibri" panose="020F0502020204030204" pitchFamily="34" charset="0"/>
              </a:rPr>
              <a:t> </a:t>
            </a:r>
            <a:r>
              <a:rPr lang="fr-FR" sz="1800" b="1" dirty="0" err="1">
                <a:solidFill>
                  <a:schemeClr val="accent6">
                    <a:lumMod val="50000"/>
                  </a:schemeClr>
                </a:solidFill>
                <a:latin typeface="Calibri" panose="020F0502020204030204" pitchFamily="34" charset="0"/>
                <a:cs typeface="Calibri" panose="020F0502020204030204" pitchFamily="34" charset="0"/>
              </a:rPr>
              <a:t>sulla</a:t>
            </a:r>
            <a:r>
              <a:rPr lang="fr-FR" sz="1800" b="1" dirty="0">
                <a:solidFill>
                  <a:schemeClr val="accent6">
                    <a:lumMod val="50000"/>
                  </a:schemeClr>
                </a:solidFill>
                <a:latin typeface="Calibri" panose="020F0502020204030204" pitchFamily="34" charset="0"/>
                <a:cs typeface="Calibri" panose="020F0502020204030204" pitchFamily="34" charset="0"/>
              </a:rPr>
              <a:t> </a:t>
            </a:r>
            <a:r>
              <a:rPr lang="fr-FR" sz="1800" b="1" dirty="0" err="1">
                <a:solidFill>
                  <a:schemeClr val="accent6">
                    <a:lumMod val="50000"/>
                  </a:schemeClr>
                </a:solidFill>
                <a:latin typeface="Calibri" panose="020F0502020204030204" pitchFamily="34" charset="0"/>
                <a:cs typeface="Calibri" panose="020F0502020204030204" pitchFamily="34" charset="0"/>
              </a:rPr>
              <a:t>revisione</a:t>
            </a:r>
            <a:r>
              <a:rPr lang="fr-FR" sz="1800" b="1" dirty="0">
                <a:solidFill>
                  <a:schemeClr val="accent6">
                    <a:lumMod val="50000"/>
                  </a:schemeClr>
                </a:solidFill>
                <a:latin typeface="Calibri" panose="020F0502020204030204" pitchFamily="34" charset="0"/>
                <a:cs typeface="Calibri" panose="020F0502020204030204" pitchFamily="34" charset="0"/>
              </a:rPr>
              <a:t> </a:t>
            </a:r>
            <a:r>
              <a:rPr lang="fr-FR" sz="1800" b="1" dirty="0" err="1">
                <a:solidFill>
                  <a:schemeClr val="accent6">
                    <a:lumMod val="50000"/>
                  </a:schemeClr>
                </a:solidFill>
                <a:latin typeface="Calibri" panose="020F0502020204030204" pitchFamily="34" charset="0"/>
                <a:cs typeface="Calibri" panose="020F0502020204030204" pitchFamily="34" charset="0"/>
              </a:rPr>
              <a:t>del</a:t>
            </a:r>
            <a:r>
              <a:rPr lang="fr-FR" sz="1800" b="1" dirty="0">
                <a:solidFill>
                  <a:schemeClr val="accent6">
                    <a:lumMod val="50000"/>
                  </a:schemeClr>
                </a:solidFill>
                <a:latin typeface="Calibri" panose="020F0502020204030204" pitchFamily="34" charset="0"/>
                <a:cs typeface="Calibri" panose="020F0502020204030204" pitchFamily="34" charset="0"/>
              </a:rPr>
              <a:t> PSL «Noire de Thibar 2030 ».</a:t>
            </a:r>
          </a:p>
          <a:p>
            <a:pPr marL="0" indent="0" algn="just">
              <a:lnSpc>
                <a:spcPct val="100000"/>
              </a:lnSpc>
              <a:spcBef>
                <a:spcPts val="0"/>
              </a:spcBef>
              <a:buNone/>
            </a:pPr>
            <a:endParaRPr lang="it-IT" sz="1800" b="1"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482855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{27A23665-B273-5542-9877-530E5D95B237}tf10001060</Template>
  <TotalTime>1284</TotalTime>
  <Words>1832</Words>
  <Application>Microsoft Office PowerPoint</Application>
  <PresentationFormat>Widescreen</PresentationFormat>
  <Paragraphs>117</Paragraphs>
  <Slides>12</Slides>
  <Notes>12</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12</vt:i4>
      </vt:variant>
    </vt:vector>
  </HeadingPairs>
  <TitlesOfParts>
    <vt:vector size="21" baseType="lpstr">
      <vt:lpstr>Arial</vt:lpstr>
      <vt:lpstr>Calibri</vt:lpstr>
      <vt:lpstr>Symbol</vt:lpstr>
      <vt:lpstr>Times New Roman</vt:lpstr>
      <vt:lpstr>Trebuchet MS</vt:lpstr>
      <vt:lpstr>Wingdings</vt:lpstr>
      <vt:lpstr>Wingdings 3</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SERVAGRI</dc:title>
  <dc:subject/>
  <dc:creator>Microsoft Office User</dc:creator>
  <dc:description/>
  <cp:lastModifiedBy>Paola Paci</cp:lastModifiedBy>
  <cp:revision>118</cp:revision>
  <dcterms:created xsi:type="dcterms:W3CDTF">2020-07-20T09:45:03Z</dcterms:created>
  <dcterms:modified xsi:type="dcterms:W3CDTF">2023-11-08T05:50:23Z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27</vt:i4>
  </property>
</Properties>
</file>